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8"/>
  </p:notesMasterIdLst>
  <p:sldIdLst>
    <p:sldId id="257" r:id="rId3"/>
    <p:sldId id="258" r:id="rId4"/>
    <p:sldId id="428" r:id="rId5"/>
    <p:sldId id="429" r:id="rId6"/>
    <p:sldId id="430" r:id="rId7"/>
    <p:sldId id="427" r:id="rId8"/>
    <p:sldId id="431" r:id="rId9"/>
    <p:sldId id="432" r:id="rId10"/>
    <p:sldId id="433" r:id="rId11"/>
    <p:sldId id="434" r:id="rId12"/>
    <p:sldId id="435" r:id="rId13"/>
    <p:sldId id="436" r:id="rId14"/>
    <p:sldId id="437" r:id="rId15"/>
    <p:sldId id="438" r:id="rId16"/>
    <p:sldId id="439" r:id="rId17"/>
    <p:sldId id="440" r:id="rId18"/>
    <p:sldId id="441" r:id="rId19"/>
    <p:sldId id="442" r:id="rId20"/>
    <p:sldId id="443" r:id="rId21"/>
    <p:sldId id="444" r:id="rId22"/>
    <p:sldId id="445" r:id="rId23"/>
    <p:sldId id="446" r:id="rId24"/>
    <p:sldId id="447" r:id="rId25"/>
    <p:sldId id="448" r:id="rId26"/>
    <p:sldId id="449" r:id="rId27"/>
    <p:sldId id="450" r:id="rId28"/>
    <p:sldId id="451" r:id="rId29"/>
    <p:sldId id="452" r:id="rId30"/>
    <p:sldId id="453" r:id="rId31"/>
    <p:sldId id="454" r:id="rId32"/>
    <p:sldId id="455" r:id="rId33"/>
    <p:sldId id="456" r:id="rId34"/>
    <p:sldId id="458" r:id="rId35"/>
    <p:sldId id="457" r:id="rId36"/>
    <p:sldId id="459" r:id="rId37"/>
    <p:sldId id="460" r:id="rId38"/>
    <p:sldId id="461" r:id="rId39"/>
    <p:sldId id="462" r:id="rId40"/>
    <p:sldId id="463" r:id="rId41"/>
    <p:sldId id="464" r:id="rId42"/>
    <p:sldId id="465" r:id="rId43"/>
    <p:sldId id="466" r:id="rId44"/>
    <p:sldId id="467" r:id="rId45"/>
    <p:sldId id="468" r:id="rId46"/>
    <p:sldId id="469" r:id="rId47"/>
    <p:sldId id="470" r:id="rId48"/>
    <p:sldId id="471" r:id="rId49"/>
    <p:sldId id="472" r:id="rId50"/>
    <p:sldId id="473" r:id="rId51"/>
    <p:sldId id="474" r:id="rId52"/>
    <p:sldId id="475" r:id="rId53"/>
    <p:sldId id="476" r:id="rId54"/>
    <p:sldId id="477" r:id="rId55"/>
    <p:sldId id="478" r:id="rId56"/>
    <p:sldId id="479" r:id="rId57"/>
    <p:sldId id="480" r:id="rId58"/>
    <p:sldId id="481" r:id="rId59"/>
    <p:sldId id="483" r:id="rId60"/>
    <p:sldId id="482" r:id="rId61"/>
    <p:sldId id="484" r:id="rId62"/>
    <p:sldId id="485" r:id="rId63"/>
    <p:sldId id="486" r:id="rId64"/>
    <p:sldId id="487" r:id="rId65"/>
    <p:sldId id="488" r:id="rId66"/>
    <p:sldId id="489" r:id="rId67"/>
    <p:sldId id="490" r:id="rId68"/>
    <p:sldId id="491" r:id="rId69"/>
    <p:sldId id="492" r:id="rId70"/>
    <p:sldId id="493" r:id="rId71"/>
    <p:sldId id="494" r:id="rId72"/>
    <p:sldId id="495" r:id="rId73"/>
    <p:sldId id="496" r:id="rId74"/>
    <p:sldId id="497" r:id="rId75"/>
    <p:sldId id="498" r:id="rId76"/>
    <p:sldId id="499" r:id="rId77"/>
    <p:sldId id="500" r:id="rId78"/>
    <p:sldId id="501" r:id="rId79"/>
    <p:sldId id="502" r:id="rId80"/>
    <p:sldId id="503" r:id="rId81"/>
    <p:sldId id="504" r:id="rId82"/>
    <p:sldId id="505" r:id="rId83"/>
    <p:sldId id="506" r:id="rId84"/>
    <p:sldId id="283" r:id="rId85"/>
    <p:sldId id="317" r:id="rId86"/>
    <p:sldId id="284" r:id="rId8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4F77B-E6B7-4272-8570-C3798A8B3AA2}" v="656" dt="2021-10-20T06:25:37.469"/>
    <p1510:client id="{3629D2C0-0041-42F6-83E4-EC1182865570}" v="2744" dt="2021-10-20T09:51:39.044"/>
    <p1510:client id="{5A009BE8-7C41-4C1E-8E62-B32709968443}" v="680" dt="2021-10-23T17:40:36.064"/>
    <p1510:client id="{6B188488-B38E-4E64-94D6-C0B4E4CA2822}" v="903" dt="2021-11-08T17:47:52.339"/>
    <p1510:client id="{94F4BF68-2D7F-49E3-98CC-671CA017C292}" v="35" dt="2021-11-03T13:33:39.166"/>
    <p1510:client id="{9697CA26-96CA-4F34-925A-7BA492F0CCF9}" v="172" dt="2021-10-06T04:08:06.874"/>
    <p1510:client id="{9C03CB1A-C731-4266-BFAE-CBB84C77B3FD}" v="752" dt="2021-11-08T22:04:23.021"/>
    <p1510:client id="{AEB2CFE9-39DD-4410-B14C-2B7D1041C53B}" v="1039" dt="2021-11-09T17:26:26.547"/>
    <p1510:client id="{AEC48E12-54E4-4F95-BAA4-CBC2BAD5C2C9}" v="88" dt="2021-10-19T17:45:01.304"/>
    <p1510:client id="{D7EA64B9-59CE-4B0C-ABCD-0AF82BE5B7EB}" v="2711" dt="2021-10-24T21:16:45.962"/>
    <p1510:client id="{DB1D2757-AC90-4322-9D1B-D2294E10B97E}" v="2694" dt="2021-10-06T09:32:00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viewProps" Target="viewProp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BEC4B-960A-4F2C-A9AD-05F2709CA4D8}" type="datetimeFigureOut">
              <a:rPr lang="ru-RU"/>
              <a:t>09.11.2021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09122-DDD3-43A2-98A3-6A71CD6C9DE3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02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31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1038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716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43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77829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908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79874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362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470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13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1290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0617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546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885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642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9262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04615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27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1939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011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100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08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793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754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5453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125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455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3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3556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119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06485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50919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1024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3155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0349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68245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4888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827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1083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1570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1634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4143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25122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816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0617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954542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60855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9812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31973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2636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632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8930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675077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8661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001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4676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49339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6976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8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8722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5283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16160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04993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86924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29919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028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09804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9919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4897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40509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96248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55342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09170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303158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11531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82806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71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24790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9583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995FEF2D-8E0D-47F7-AA14-A411115B772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0C56290-28C5-41D4-9CD6-7393397C091B}" type="slidenum">
              <a:rPr lang="ru-RU" altLang="ru-RU"/>
              <a:pPr algn="r" eaLnBrk="1" hangingPunct="1"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4ECA365-10D6-4703-9AC0-EDFC2290EB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7DD9B5B-590B-4267-BB74-7E298A0A8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193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ФИО преподавателя</a:t>
            </a:r>
          </a:p>
          <a:p>
            <a:pPr lvl="0"/>
            <a:r>
              <a:rPr lang="ru-RU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2057400"/>
            <a:ext cx="9144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1178878"/>
            <a:ext cx="9144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662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6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23744"/>
            <a:ext cx="105156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36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3273"/>
            <a:ext cx="10515600" cy="121869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2414016"/>
            <a:ext cx="515620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2414015"/>
            <a:ext cx="515620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25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5077" y="1033273"/>
            <a:ext cx="105156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25078" y="2099469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3006725"/>
            <a:ext cx="5158316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2099469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3006726"/>
            <a:ext cx="5183717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55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6065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43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020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4"/>
            <a:ext cx="3932767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04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5"/>
            <a:ext cx="3932767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901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2790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2606040"/>
            <a:ext cx="105156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671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1152143"/>
            <a:ext cx="2628900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1152144"/>
            <a:ext cx="7683500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32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89" y="1197276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D04E3D8-9551-C44F-AA1F-D38C85BA4D52}" type="datetimeFigureOut">
              <a:rPr lang="en-US" smtClean="0"/>
              <a:pPr/>
              <a:t>11/9/2021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262070-2A5E-5642-84A2-C705DC405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0336" y="2693773"/>
            <a:ext cx="11132065" cy="34323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91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09.11.2021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29"/>
            <a:ext cx="12192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7393853" y="-44722"/>
            <a:ext cx="4798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031999" y="6419001"/>
            <a:ext cx="196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" y="0"/>
            <a:ext cx="2003076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dom.spec.whatwg.org/#attr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" TargetMode="External"/><Relationship Id="rId2" Type="http://schemas.openxmlformats.org/officeDocument/2006/relationships/hyperlink" Target="https://www.w3schools.com/js/default.asp" TargetMode="Externa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learn.javascript.ru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68000">
              <a:schemeClr val="bg1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16771" y="6083372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PT Sans"/>
              </a:rPr>
              <a:t>Online</a:t>
            </a:r>
            <a:r>
              <a:rPr lang="ru-RU" sz="1400" b="1">
                <a:solidFill>
                  <a:schemeClr val="bg1"/>
                </a:solidFill>
                <a:latin typeface="PT Sans"/>
              </a:rPr>
              <a:t>-</a:t>
            </a:r>
            <a:r>
              <a:rPr lang="en-US" sz="1400" b="1">
                <a:solidFill>
                  <a:schemeClr val="bg1"/>
                </a:solidFill>
                <a:latin typeface="PT Sans"/>
              </a:rPr>
              <a:t>edu.mirea.ru</a:t>
            </a:r>
            <a:endParaRPr lang="ru-RU" sz="1400" b="1">
              <a:solidFill>
                <a:schemeClr val="bg1"/>
              </a:solidFill>
              <a:latin typeface="PT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744" y="1718430"/>
            <a:ext cx="8452735" cy="2009612"/>
          </a:xfrm>
        </p:spPr>
        <p:txBody>
          <a:bodyPr lIns="91440" tIns="45720" rIns="91440" bIns="45720" anchor="b"/>
          <a:lstStyle/>
          <a:p>
            <a:pPr algn="ctr"/>
            <a:r>
              <a:rPr lang="ru-RU" altLang="ru-RU" sz="4800" b="1">
                <a:cs typeface="Calibri Light"/>
              </a:rPr>
              <a:t>Разработка клиентских частей интернет ресурсов </a:t>
            </a:r>
            <a:br>
              <a:rPr lang="ru-RU" altLang="ru-RU" sz="4800"/>
            </a:br>
            <a:r>
              <a:rPr lang="ru-RU" altLang="ru-RU" sz="4800" b="1"/>
              <a:t>осень-зима 2021</a:t>
            </a:r>
            <a:endParaRPr lang="ru-RU" sz="4800" b="1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05CABD-092D-4CC1-B799-8089F630E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ФИО преподавателя</a:t>
            </a:r>
            <a:r>
              <a:rPr lang="en-US"/>
              <a:t>: </a:t>
            </a:r>
            <a:r>
              <a:rPr lang="ru-RU"/>
              <a:t> </a:t>
            </a:r>
            <a:r>
              <a:rPr lang="ru-RU" altLang="ru-RU"/>
              <a:t>Матчин Василий Тимофеевич</a:t>
            </a:r>
            <a:endParaRPr lang="ru-RU" altLang="ru-RU" sz="1400" i="1"/>
          </a:p>
          <a:p>
            <a:endParaRPr lang="ru-RU"/>
          </a:p>
          <a:p>
            <a:r>
              <a:rPr lang="en-US"/>
              <a:t>e-mail: matchin@mirea.ru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2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 Function Expression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10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92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solidFill>
                  <a:srgbClr val="333333"/>
                </a:solidFill>
                <a:latin typeface="Arial"/>
                <a:cs typeface="Arial"/>
              </a:rPr>
              <a:t>Существует ещё один синтаксис создания функций, который называется </a:t>
            </a:r>
            <a:r>
              <a:rPr lang="en-US" sz="1800" i="1">
                <a:solidFill>
                  <a:srgbClr val="333333"/>
                </a:solidFill>
                <a:latin typeface="Arial"/>
                <a:cs typeface="Arial"/>
              </a:rPr>
              <a:t>Function Expression</a:t>
            </a:r>
            <a:r>
              <a:rPr lang="en-US" sz="1800">
                <a:solidFill>
                  <a:srgbClr val="333333"/>
                </a:solidFill>
                <a:latin typeface="Arial"/>
                <a:cs typeface="Arial"/>
              </a:rPr>
              <a:t> (Функциональное Выражение).</a:t>
            </a:r>
            <a:endParaRPr lang="ru-RU" sz="1800">
              <a:latin typeface="Arial"/>
              <a:cs typeface="Arial"/>
            </a:endParaRPr>
          </a:p>
          <a:p>
            <a:pPr>
              <a:buNone/>
            </a:pPr>
            <a:endParaRPr lang="ru-RU" sz="180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1C4B28-C379-4D18-8F77-BE55F5C60550}"/>
              </a:ext>
            </a:extLst>
          </p:cNvPr>
          <p:cNvSpPr txBox="1"/>
          <p:nvPr/>
        </p:nvSpPr>
        <p:spPr>
          <a:xfrm>
            <a:off x="1930400" y="5249917"/>
            <a:ext cx="850637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В коде выше функция создаётся и явно присваивается переменной, как любое другое значение. По сути без разницы, как мы определили функцию, это просто значение, хранимое в переменной </a:t>
            </a:r>
            <a:r>
              <a:rPr lang="en-US"/>
              <a:t>sayHi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.</a:t>
            </a:r>
            <a:endParaRPr lang="en-US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5F1AA9D-D860-4B7E-B67D-C95881D6E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986" y="2309518"/>
            <a:ext cx="3943131" cy="271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3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 Функции-«колбэки»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11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407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Рассмотрим ещё примеры функциональных выражений и передачи функции как значения.</a:t>
            </a:r>
            <a:endParaRPr lang="ru-RU"/>
          </a:p>
          <a:p>
            <a:pPr>
              <a:buNone/>
            </a:pPr>
            <a:endParaRPr lang="en-US" sz="1800">
              <a:latin typeface="Arial"/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Напишем функцию </a:t>
            </a:r>
            <a:r>
              <a:rPr lang="en-US" sz="1800">
                <a:latin typeface="Consolas"/>
                <a:cs typeface="Arial"/>
              </a:rPr>
              <a:t>ask(question, yes, no)</a:t>
            </a:r>
            <a:r>
              <a:rPr lang="en-US" sz="1800">
                <a:latin typeface="Arial"/>
                <a:cs typeface="Arial"/>
              </a:rPr>
              <a:t> с тремя параметрами:</a:t>
            </a:r>
            <a:endParaRPr lang="en-US"/>
          </a:p>
          <a:p>
            <a:pPr>
              <a:buNone/>
            </a:pPr>
            <a:r>
              <a:rPr lang="en-US" sz="1800" b="1">
                <a:latin typeface="Consolas"/>
                <a:cs typeface="Arial"/>
              </a:rPr>
              <a:t>question - </a:t>
            </a:r>
            <a:r>
              <a:rPr lang="en-US" sz="1800">
                <a:latin typeface="Arial"/>
                <a:cs typeface="Arial"/>
              </a:rPr>
              <a:t>Текст вопроса</a:t>
            </a:r>
            <a:endParaRPr lang="en-US"/>
          </a:p>
          <a:p>
            <a:pPr>
              <a:buNone/>
            </a:pPr>
            <a:r>
              <a:rPr lang="en-US" sz="1800" b="1">
                <a:latin typeface="Consolas"/>
                <a:cs typeface="Arial"/>
              </a:rPr>
              <a:t>yes - </a:t>
            </a:r>
            <a:r>
              <a:rPr lang="en-US" sz="1800">
                <a:latin typeface="Arial"/>
                <a:cs typeface="Arial"/>
              </a:rPr>
              <a:t>Функция, которая будет вызываться, если ответ будет «Yes»</a:t>
            </a:r>
            <a:endParaRPr lang="en-US"/>
          </a:p>
          <a:p>
            <a:pPr>
              <a:buNone/>
            </a:pPr>
            <a:r>
              <a:rPr lang="en-US" sz="1800" b="1">
                <a:latin typeface="Consolas"/>
                <a:cs typeface="Arial"/>
              </a:rPr>
              <a:t>no - </a:t>
            </a:r>
            <a:r>
              <a:rPr lang="en-US" sz="1800">
                <a:latin typeface="Arial"/>
                <a:cs typeface="Arial"/>
              </a:rPr>
              <a:t>Функция, которая будет вызываться, если ответ будет «No»</a:t>
            </a:r>
            <a:endParaRPr lang="en-US"/>
          </a:p>
          <a:p>
            <a:pPr>
              <a:buNone/>
            </a:pPr>
            <a:endParaRPr lang="en-US" sz="1800">
              <a:latin typeface="Arial"/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Функция должна задать вопрос </a:t>
            </a:r>
            <a:r>
              <a:rPr lang="en-US" sz="1800">
                <a:latin typeface="Consolas"/>
                <a:cs typeface="Arial"/>
              </a:rPr>
              <a:t>question</a:t>
            </a:r>
            <a:r>
              <a:rPr lang="en-US" sz="1800">
                <a:latin typeface="Arial"/>
                <a:cs typeface="Arial"/>
              </a:rPr>
              <a:t> и, в зависимости от того, как ответит пользователь, вызвать </a:t>
            </a:r>
            <a:r>
              <a:rPr lang="en-US" sz="1800">
                <a:latin typeface="Consolas"/>
                <a:cs typeface="Arial"/>
              </a:rPr>
              <a:t>yes()</a:t>
            </a:r>
            <a:r>
              <a:rPr lang="en-US" sz="1800">
                <a:latin typeface="Arial"/>
                <a:cs typeface="Arial"/>
              </a:rPr>
              <a:t> или </a:t>
            </a:r>
            <a:r>
              <a:rPr lang="en-US" sz="1800">
                <a:latin typeface="Consolas"/>
                <a:cs typeface="Arial"/>
              </a:rPr>
              <a:t>no()</a:t>
            </a:r>
            <a:endParaRPr lang="ru-RU"/>
          </a:p>
          <a:p>
            <a:pPr>
              <a:buNone/>
            </a:pPr>
            <a:endParaRPr lang="en-US" sz="1800">
              <a:solidFill>
                <a:srgbClr val="33333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1905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 Функции-«колбэки»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12</a:t>
            </a: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30E1EE1-A02F-47C9-B170-7D03A2D5E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985" y="1612158"/>
            <a:ext cx="7577958" cy="441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34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 Функции-«колбэки»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13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74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Мы можем переписать этот пример значительно короче, используя Function Expression:</a:t>
            </a:r>
            <a:endParaRPr lang="ru-RU"/>
          </a:p>
          <a:p>
            <a:pPr>
              <a:buNone/>
            </a:pPr>
            <a:endParaRPr lang="en-US" sz="1800">
              <a:solidFill>
                <a:srgbClr val="333333"/>
              </a:solidFill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0F5B0D3-0641-4167-B5FC-13D00BBE0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952" y="2304460"/>
            <a:ext cx="6045199" cy="404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878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Стрелочные функции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14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131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Существует ещё более простой и краткий синтаксис для создания функций, который часто лучше, чем синтаксис Function Expression.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Он называется «функции-стрелки» или «стрелочные функции» (arrow functions), т.к. выглядит следующим образом:</a:t>
            </a:r>
            <a:endParaRPr lang="ru-RU"/>
          </a:p>
          <a:p>
            <a:pPr>
              <a:buNone/>
            </a:pPr>
            <a:endParaRPr lang="en-US" sz="1800">
              <a:solidFill>
                <a:srgbClr val="000000"/>
              </a:solidFill>
              <a:cs typeface="Arial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F57DAD0-F19E-43F1-876D-AED229F7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538" y="3006744"/>
            <a:ext cx="7026164" cy="265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0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Стрелочные функции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15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1314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Такой код создаёт функцию </a:t>
            </a:r>
            <a:r>
              <a:rPr lang="en-US" sz="1800">
                <a:latin typeface="Consolas"/>
                <a:cs typeface="Arial"/>
              </a:rPr>
              <a:t>func</a:t>
            </a:r>
            <a:r>
              <a:rPr lang="en-US" sz="1800">
                <a:latin typeface="Arial"/>
                <a:cs typeface="Arial"/>
              </a:rPr>
              <a:t> с аргументами </a:t>
            </a:r>
            <a:r>
              <a:rPr lang="en-US" sz="1800">
                <a:latin typeface="Consolas"/>
                <a:cs typeface="Arial"/>
              </a:rPr>
              <a:t>arg1..argN</a:t>
            </a:r>
            <a:r>
              <a:rPr lang="en-US" sz="1800">
                <a:latin typeface="Arial"/>
                <a:cs typeface="Arial"/>
              </a:rPr>
              <a:t> и вычисляет </a:t>
            </a:r>
            <a:r>
              <a:rPr lang="en-US" sz="1800">
                <a:latin typeface="Consolas"/>
                <a:cs typeface="Arial"/>
              </a:rPr>
              <a:t>expression</a:t>
            </a:r>
            <a:r>
              <a:rPr lang="en-US" sz="1800">
                <a:latin typeface="Arial"/>
                <a:cs typeface="Arial"/>
              </a:rPr>
              <a:t> с правой стороны с их использованием, возвращая результат.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Другими словами, это более короткий вариант такой записи:</a:t>
            </a:r>
            <a:endParaRPr lang="ru-RU"/>
          </a:p>
          <a:p>
            <a:pPr>
              <a:buNone/>
            </a:pPr>
            <a:endParaRPr lang="en-US" sz="1800">
              <a:solidFill>
                <a:srgbClr val="000000"/>
              </a:solidFill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F1CB5F8-696C-43E9-9D2E-329994126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503" y="2995401"/>
            <a:ext cx="6448096" cy="29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0731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Стрелочные функции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16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76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  <a:endParaRPr lang="ru-RU"/>
          </a:p>
          <a:p>
            <a:pPr>
              <a:buNone/>
            </a:pPr>
            <a:endParaRPr lang="en-US" sz="1800">
              <a:solidFill>
                <a:srgbClr val="000000"/>
              </a:solidFill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F75D8E9-897E-447A-9DCE-53230A604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8400" y="1842299"/>
            <a:ext cx="4766441" cy="474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18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Стрелочные функции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17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76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Если у нас только один аргумент, то круглые скобки вокруг параметров можно опустить, сделав запись ещё короче</a:t>
            </a:r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EEBD1A2-678D-4DC8-89A5-4E931831D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262" y="2464558"/>
            <a:ext cx="5878785" cy="310254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D2DC2A27-235F-4770-94B5-E39485D3D2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9766" y="3191532"/>
            <a:ext cx="1597572" cy="1569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56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Стрелочные функции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18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76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Если нет аргументов, указываются пустые круглые скобки</a:t>
            </a:r>
            <a:endParaRPr lang="ru-RU"/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ADFB11-51CE-4E15-93E7-53394FBC1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158" y="2483776"/>
            <a:ext cx="5064234" cy="2284586"/>
          </a:xfrm>
          <a:prstGeom prst="rect">
            <a:avLst/>
          </a:prstGeom>
        </p:spPr>
      </p:pic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F0363CD5-4145-494C-AE7E-3D95E93734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03" y="2822951"/>
            <a:ext cx="5291958" cy="159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64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Стрелочные функции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19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1209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Порой нам нужно что-то посложнее, например, выполнить несколько инструкций. Это также возможно, нужно лишь заключить инструкции в фигурные скобки. И использовать </a:t>
            </a:r>
            <a:r>
              <a:rPr lang="en-US" sz="1800">
                <a:latin typeface="Consolas"/>
                <a:cs typeface="Arial"/>
              </a:rPr>
              <a:t>return</a:t>
            </a:r>
            <a:r>
              <a:rPr lang="en-US" sz="1800">
                <a:latin typeface="Arial"/>
                <a:cs typeface="Arial"/>
              </a:rPr>
              <a:t> внутри них, как в обычной функции.</a:t>
            </a:r>
            <a:endParaRPr lang="en-US"/>
          </a:p>
          <a:p>
            <a:pPr>
              <a:buNone/>
            </a:pPr>
            <a:endParaRPr lang="en-US" sz="180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97EB2E9-C2CB-4DF8-A1B1-39E902FE88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8" y="2759943"/>
            <a:ext cx="8699061" cy="2905906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B7F7463-1FDA-430B-A070-5FBE2B4AA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4857" y="3646379"/>
            <a:ext cx="1790700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04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80" y="3537473"/>
            <a:ext cx="11362849" cy="850821"/>
          </a:xfrm>
        </p:spPr>
        <p:txBody>
          <a:bodyPr lIns="91440" tIns="45720" rIns="91440" bIns="45720" anchor="b"/>
          <a:lstStyle/>
          <a:p>
            <a:r>
              <a:rPr lang="ru-RU" altLang="ru-RU">
                <a:cs typeface="Calibri Light"/>
              </a:rPr>
              <a:t>JavaScript. Функции.</a:t>
            </a:r>
            <a:br>
              <a:rPr lang="ru-RU" altLang="ru-RU">
                <a:cs typeface="Calibri Light"/>
              </a:rPr>
            </a:br>
            <a:r>
              <a:rPr lang="ru-RU" altLang="ru-RU">
                <a:cs typeface="Calibri Light"/>
              </a:rPr>
              <a:t> Объекты. DOM. BOM. CSSOM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C1B65F80-40E4-4163-81DA-43F424C0A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ru-RU"/>
              <a:t>Лекция 6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8ECCFE-4858-4438-AEC8-CF097698ED0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5298476-12F0-4C2C-9877-8911879A4219}" type="slidenum">
              <a:rPr lang="ru-RU" altLang="ru-RU" sz="16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12455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Объекты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20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3714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В JavaScript существует 8 типов данных. Семь из них называются «примитивными», так как содержат только одно значение (будь то строка, число или что-то другое).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Объекты же используются для хранения коллекций различных значений и более сложных сущностей. В JavaScript объекты используются очень часто, это одна из основ языка.</a:t>
            </a:r>
            <a:endParaRPr lang="en-US"/>
          </a:p>
          <a:p>
            <a:pPr>
              <a:buNone/>
            </a:pPr>
            <a:r>
              <a:rPr lang="en-US" sz="1800">
                <a:cs typeface="Arial"/>
              </a:rPr>
              <a:t>Объект может быть создан с помощью фигурных скобок </a:t>
            </a:r>
            <a:r>
              <a:rPr lang="en-US" sz="1800">
                <a:latin typeface="Consolas"/>
                <a:cs typeface="Arial"/>
              </a:rPr>
              <a:t>{…}</a:t>
            </a:r>
            <a:r>
              <a:rPr lang="en-US" sz="1800">
                <a:cs typeface="Arial"/>
              </a:rPr>
              <a:t> с необязательным списком </a:t>
            </a:r>
            <a:r>
              <a:rPr lang="en-US" sz="1800" i="1">
                <a:cs typeface="Arial"/>
              </a:rPr>
              <a:t>свойств</a:t>
            </a:r>
            <a:r>
              <a:rPr lang="en-US" sz="1800">
                <a:cs typeface="Arial"/>
              </a:rPr>
              <a:t>. Свойство – это пара «ключ: значение», где </a:t>
            </a:r>
            <a:r>
              <a:rPr lang="en-US" sz="1800">
                <a:latin typeface="Consolas"/>
                <a:cs typeface="Arial"/>
              </a:rPr>
              <a:t>ключ</a:t>
            </a:r>
            <a:r>
              <a:rPr lang="en-US" sz="1800">
                <a:cs typeface="Arial"/>
              </a:rPr>
              <a:t> – это строка (также называемая «именем свойства»), а </a:t>
            </a:r>
            <a:r>
              <a:rPr lang="en-US" sz="1800">
                <a:latin typeface="Consolas"/>
                <a:cs typeface="Arial"/>
              </a:rPr>
              <a:t>значение</a:t>
            </a:r>
            <a:r>
              <a:rPr lang="en-US" sz="1800">
                <a:cs typeface="Arial"/>
              </a:rPr>
              <a:t> может быть чем угодно.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82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Объекты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21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9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Пустой объект можно создать, используя один из двух вариантов синтаксиса</a:t>
            </a:r>
            <a:endParaRPr lang="ru-RU">
              <a:latin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FD16463D-6C71-4789-8B96-06919C6C3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435" y="2467987"/>
            <a:ext cx="6728372" cy="225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0302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Объекты. Литералы и свойства</a:t>
            </a:r>
            <a:endParaRPr lang="ru-RU" b="1">
              <a:cs typeface="Arial"/>
            </a:endParaRP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22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9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 использовании литерального синтаксиса </a:t>
            </a:r>
            <a:r>
              <a:rPr lang="en-US" sz="1800">
                <a:latin typeface="Consolas"/>
                <a:cs typeface="Arial"/>
              </a:rPr>
              <a:t>{...}</a:t>
            </a:r>
            <a:r>
              <a:rPr lang="en-US" sz="1800">
                <a:latin typeface="Arial"/>
                <a:cs typeface="Arial"/>
              </a:rPr>
              <a:t> мы сразу можем поместить в объект несколько свойств в виде пар «ключ: значение»</a:t>
            </a:r>
            <a:endParaRPr lang="ru-RU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79D8FE2-3780-4A4F-BB5D-17834CD1C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641" y="2651099"/>
            <a:ext cx="6675820" cy="2580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9426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Объекты. Литералы и свойства</a:t>
            </a:r>
            <a:endParaRPr lang="ru-RU" b="1">
              <a:cs typeface="Arial"/>
            </a:endParaRP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23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9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Для обращения к свойствам используется запись «через точку»</a:t>
            </a:r>
            <a:endParaRPr lang="ru-RU"/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E6D895B-A135-451B-B29D-71D06746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62" y="2346448"/>
            <a:ext cx="5808717" cy="3356276"/>
          </a:xfrm>
          <a:prstGeom prst="rect">
            <a:avLst/>
          </a:prstGeom>
        </p:spPr>
      </p:pic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96CAFDD9-C01E-4683-A032-1A29CC8D2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907" y="2753163"/>
            <a:ext cx="2171152" cy="228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21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Объекты. Цикл «for…in»</a:t>
            </a:r>
            <a:endParaRPr lang="ru-RU" b="1">
              <a:cs typeface="Arial"/>
            </a:endParaRP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24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9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Для перебора всех свойств объекта используется цикл </a:t>
            </a:r>
            <a:r>
              <a:rPr lang="en-US" sz="1800">
                <a:latin typeface="Consolas"/>
                <a:cs typeface="Arial"/>
              </a:rPr>
              <a:t>for..in</a:t>
            </a:r>
            <a:r>
              <a:rPr lang="en-US" sz="1800">
                <a:latin typeface="Arial"/>
                <a:cs typeface="Arial"/>
              </a:rPr>
              <a:t>. Этот цикл отличается от изученного ранее цикла </a:t>
            </a:r>
            <a:r>
              <a:rPr lang="en-US" sz="1800">
                <a:latin typeface="Consolas"/>
                <a:cs typeface="Arial"/>
              </a:rPr>
              <a:t>for(;;)</a:t>
            </a:r>
            <a:r>
              <a:rPr lang="en-US" sz="1800">
                <a:latin typeface="Arial"/>
                <a:cs typeface="Arial"/>
              </a:rPr>
              <a:t>.</a:t>
            </a:r>
            <a:endParaRPr lang="ru-RU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BCF0CE3-5A2D-4CF6-80FF-04509F251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228" y="2767013"/>
            <a:ext cx="6053958" cy="237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60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Объекты. Цикл «for…in»</a:t>
            </a:r>
            <a:endParaRPr lang="ru-RU" b="1">
              <a:cs typeface="Arial"/>
            </a:endParaRP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25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96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  <a:endParaRPr lang="en-US" sz="1800">
              <a:cs typeface="Arial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7792A5E-100C-4974-B72B-29B387918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538" y="2134288"/>
            <a:ext cx="4687613" cy="4113423"/>
          </a:xfrm>
          <a:prstGeom prst="rect">
            <a:avLst/>
          </a:prstGeom>
        </p:spPr>
      </p:pic>
      <p:pic>
        <p:nvPicPr>
          <p:cNvPr id="4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B8139D2-0E7F-4D61-B18B-F4EC8EA710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993" y="2343588"/>
            <a:ext cx="2560910" cy="3405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7749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84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/>
              <a:t>Браузерное окружение, спецификации</a:t>
            </a:r>
            <a:endParaRPr lang="ru-RU"/>
          </a:p>
          <a:p>
            <a:pPr>
              <a:buNone/>
            </a:pPr>
            <a:endParaRPr lang="ru-RU" b="1">
              <a:cs typeface="Arial"/>
            </a:endParaRP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26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3521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cs typeface="Arial"/>
              </a:rPr>
              <a:t>Язык JavaScript изначально был создан для веб-браузеров. Но с тех пор он значительно эволюционировал и превратился в кроссплатформенный язык программирования для решения широкого круга задач.</a:t>
            </a:r>
            <a:endParaRPr lang="ru-RU"/>
          </a:p>
          <a:p>
            <a:pPr>
              <a:buNone/>
            </a:pPr>
            <a:r>
              <a:rPr lang="en-US" sz="1800">
                <a:cs typeface="Arial"/>
              </a:rPr>
              <a:t>Сегодня JavaScript может использоваться в браузере, на веб-сервере или в какой-то другой среде, даже в кофеварке. Каждая среда предоставляет свою функциональность, которую спецификация JavaScript называет </a:t>
            </a:r>
            <a:r>
              <a:rPr lang="en-US" sz="1800" i="1">
                <a:cs typeface="Arial"/>
              </a:rPr>
              <a:t>окружением</a:t>
            </a:r>
            <a:r>
              <a:rPr lang="en-US" sz="1800">
                <a:cs typeface="Arial"/>
              </a:rPr>
              <a:t>.</a:t>
            </a:r>
            <a:endParaRPr lang="en-US"/>
          </a:p>
          <a:p>
            <a:pPr>
              <a:buNone/>
            </a:pPr>
            <a:r>
              <a:rPr lang="en-US" sz="1800">
                <a:cs typeface="Arial"/>
              </a:rPr>
              <a:t>Окружение предоставляет свои объекты и дополнительные функции, в дополнение базовым языковым. Браузеры, например, дают средства для управления веб-страницами. Node.js делает доступными какие-то серверные возможности и так далее.</a:t>
            </a:r>
            <a:endParaRPr lang="en-US"/>
          </a:p>
          <a:p>
            <a:pPr>
              <a:buNone/>
            </a:pPr>
            <a:endParaRPr lang="en-US" sz="18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101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84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/>
              <a:t>Браузерное окружение, спецификации</a:t>
            </a:r>
            <a:endParaRPr lang="ru-RU"/>
          </a:p>
          <a:p>
            <a:pPr>
              <a:buNone/>
            </a:pPr>
            <a:endParaRPr lang="ru-RU" b="1">
              <a:cs typeface="Arial"/>
            </a:endParaRP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27</a:t>
            </a: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DC5D0A4A-8484-4869-AACF-5630702EC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572" y="2086303"/>
            <a:ext cx="4083268" cy="35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15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84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DOM</a:t>
            </a:r>
            <a:endParaRPr lang="ru-RU" b="1">
              <a:cs typeface="Arial"/>
            </a:endParaRPr>
          </a:p>
          <a:p>
            <a:pPr>
              <a:buNone/>
            </a:pPr>
            <a:endParaRPr lang="ru-RU" b="1">
              <a:cs typeface="Arial"/>
            </a:endParaRP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28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1918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Document Object Model, сокращённо DOM – объектная модель документа, которая представляет все содержимое страницы в виде объектов, которые можно менять.</a:t>
            </a:r>
            <a:endParaRPr lang="ru-RU">
              <a:latin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Объект </a:t>
            </a:r>
            <a:r>
              <a:rPr lang="en-US" sz="1800">
                <a:latin typeface="Consolas"/>
                <a:cs typeface="Arial"/>
              </a:rPr>
              <a:t>document</a:t>
            </a:r>
            <a:r>
              <a:rPr lang="en-US" sz="1800">
                <a:latin typeface="Arial"/>
                <a:cs typeface="Arial"/>
              </a:rPr>
              <a:t> – основная «входная точка». С его помощью мы можем что-то создавать или менять на странице.</a:t>
            </a:r>
            <a:endParaRPr lang="en-US">
              <a:latin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  <a:endParaRPr lang="en-US" sz="1800"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90B0C585-D155-4E09-8743-AF4E06F27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228" y="3254153"/>
            <a:ext cx="4459889" cy="2609416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E0B3A87-1322-4C04-9CA9-5F1AD15A7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1" y="3542372"/>
            <a:ext cx="4670096" cy="21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27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84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DOM</a:t>
            </a:r>
            <a:endParaRPr lang="ru-RU" b="1">
              <a:cs typeface="Arial"/>
            </a:endParaRPr>
          </a:p>
          <a:p>
            <a:pPr>
              <a:buNone/>
            </a:pPr>
            <a:endParaRPr lang="ru-RU" b="1">
              <a:cs typeface="Arial"/>
            </a:endParaRP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29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201045" cy="222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Основой HTML-документа являются теги. В соответствии с объектной моделью документа («Document Object Model», коротко DOM), каждый HTML-тег является объектом. Вложенные теги являются «детьми» родительского элемента. Текст, который находится внутри тега, также является объектом.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Все эти объекты доступны при помощи JavaScript, мы можем использовать их для изменения страницы.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Например, </a:t>
            </a:r>
            <a:r>
              <a:rPr lang="en-US" sz="1800">
                <a:latin typeface="Consolas"/>
                <a:cs typeface="Arial"/>
              </a:rPr>
              <a:t>document.body</a:t>
            </a:r>
            <a:r>
              <a:rPr lang="en-US" sz="1800">
                <a:latin typeface="Arial"/>
                <a:cs typeface="Arial"/>
              </a:rPr>
              <a:t> – объект для тега </a:t>
            </a:r>
            <a:r>
              <a:rPr lang="en-US" sz="1800">
                <a:latin typeface="Consolas"/>
                <a:cs typeface="Arial"/>
              </a:rPr>
              <a:t>&lt;body&gt;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>
              <a:buNone/>
            </a:pPr>
            <a:endParaRPr lang="en-US" sz="1800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424068-AA38-43E3-BD98-B276599D1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917" y="3743820"/>
            <a:ext cx="5484647" cy="2567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94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 Повторение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77537"/>
            <a:ext cx="8903253" cy="137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Зачастую нам надо повторять одно и то же действие во многих частях программы.</a:t>
            </a:r>
            <a:endParaRPr lang="ru-RU">
              <a:cs typeface="Arial" panose="020B0604020202020204" pitchFamily="34" charset="0"/>
            </a:endParaRPr>
          </a:p>
          <a:p>
            <a:pPr>
              <a:buNone/>
            </a:pPr>
            <a:r>
              <a:rPr lang="ru-RU" sz="1800">
                <a:cs typeface="Arial"/>
              </a:rPr>
              <a:t>Чтобы не повторять один и тот же код во многих местах, придуманы функции. Функции являются основными «строительными блоками» программы.</a:t>
            </a:r>
            <a:endParaRPr lang="ru-RU">
              <a:cs typeface="Arial" panose="020B0604020202020204" pitchFamily="34" charset="0"/>
            </a:endParaRPr>
          </a:p>
          <a:p>
            <a:pPr>
              <a:buNone/>
            </a:pPr>
            <a:endParaRPr lang="ru-RU" sz="180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130EEDE-A7F4-4CA8-8556-2F1FB682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089" y="3401932"/>
            <a:ext cx="4389820" cy="2865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DC4A74-5973-424D-B246-D251ED2F4BF2}"/>
              </a:ext>
            </a:extLst>
          </p:cNvPr>
          <p:cNvSpPr txBox="1"/>
          <p:nvPr/>
        </p:nvSpPr>
        <p:spPr>
          <a:xfrm>
            <a:off x="1825297" y="2955159"/>
            <a:ext cx="84363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Для создания функций мы можем использовать объявление функции.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124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84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DOM</a:t>
            </a:r>
            <a:endParaRPr lang="ru-RU" b="1">
              <a:cs typeface="Arial"/>
            </a:endParaRPr>
          </a:p>
          <a:p>
            <a:pPr>
              <a:buNone/>
            </a:pPr>
            <a:endParaRPr lang="ru-RU" b="1">
              <a:cs typeface="Arial"/>
            </a:endParaRP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30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7957321" cy="106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Визуализация DOM-дерева. Его также можно увидеть в Панели разработчика (F12 или Ctrl+Shift+I)</a:t>
            </a:r>
            <a:endParaRPr lang="ru-RU"/>
          </a:p>
          <a:p>
            <a:pPr>
              <a:buNone/>
            </a:pPr>
            <a:endParaRPr lang="en-US" sz="1800"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69AAEB85-C510-40A7-BF11-D7F380ACF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434" y="2482142"/>
            <a:ext cx="4048234" cy="1762336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3EF7BDCA-A927-4E10-9546-B4E258660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536" y="4638849"/>
            <a:ext cx="3943131" cy="1679339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D529876-5531-43EE-A7A9-868592A91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366" y="2675840"/>
            <a:ext cx="4643820" cy="274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86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84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Навигация по DOM-элементам</a:t>
            </a:r>
            <a:endParaRPr lang="ru-RU" b="1">
              <a:cs typeface="Arial"/>
            </a:endParaRPr>
          </a:p>
          <a:p>
            <a:pPr>
              <a:buNone/>
            </a:pPr>
            <a:endParaRPr lang="ru-RU" b="1">
              <a:cs typeface="Arial"/>
            </a:endParaRP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31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437527" cy="1629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DOM позволяет нам делать что угодно с элементами и их содержимым, но для начала нужно получить соответствующий DOM-объект.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Все операции с DOM начинаются с объекта </a:t>
            </a:r>
            <a:r>
              <a:rPr lang="en-US" sz="1800">
                <a:latin typeface="Consolas"/>
                <a:cs typeface="Arial"/>
              </a:rPr>
              <a:t>document</a:t>
            </a:r>
            <a:r>
              <a:rPr lang="en-US" sz="1800">
                <a:latin typeface="Arial"/>
                <a:cs typeface="Arial"/>
              </a:rPr>
              <a:t>. Это главная «точка входа» в DOM. Из него мы можем получить доступ к любому узлу.</a:t>
            </a:r>
            <a:endParaRPr lang="ru-RU"/>
          </a:p>
          <a:p>
            <a:pPr>
              <a:buNone/>
            </a:pPr>
            <a:endParaRPr lang="en-US" sz="1800"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4EAD93C9-9409-4831-BB41-6766636A7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642" y="2850815"/>
            <a:ext cx="3356302" cy="33635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716CB7B-E21A-4342-9276-2DEC4333615D}"/>
              </a:ext>
            </a:extLst>
          </p:cNvPr>
          <p:cNvSpPr txBox="1"/>
          <p:nvPr/>
        </p:nvSpPr>
        <p:spPr>
          <a:xfrm>
            <a:off x="1255986" y="3524470"/>
            <a:ext cx="389057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&lt;html&gt; = document.documentElement​</a:t>
            </a:r>
            <a:endParaRPr lang="ru-RU"/>
          </a:p>
          <a:p>
            <a:r>
              <a:rPr lang="en-US"/>
              <a:t>&lt;body&gt; = document.body​ </a:t>
            </a:r>
            <a:endParaRPr lang="ru-RU">
              <a:cs typeface="Calibri"/>
            </a:endParaRPr>
          </a:p>
          <a:p>
            <a:r>
              <a:rPr lang="en-US"/>
              <a:t>&lt;head&gt; = document.head</a:t>
            </a:r>
          </a:p>
        </p:txBody>
      </p:sp>
    </p:spTree>
    <p:extLst>
      <p:ext uri="{BB962C8B-B14F-4D97-AF65-F5344CB8AC3E}">
        <p14:creationId xmlns:p14="http://schemas.microsoft.com/office/powerpoint/2010/main" val="13292183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840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Навигация по DOM-элементам</a:t>
            </a:r>
            <a:endParaRPr lang="ru-RU" b="1">
              <a:cs typeface="Arial"/>
            </a:endParaRPr>
          </a:p>
          <a:p>
            <a:pPr>
              <a:buNone/>
            </a:pPr>
            <a:endParaRPr lang="ru-RU" b="1">
              <a:cs typeface="Arial"/>
            </a:endParaRP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32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437527" cy="342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cs typeface="Arial"/>
              </a:rPr>
              <a:t>Пример</a:t>
            </a:r>
          </a:p>
          <a:p>
            <a:pPr>
              <a:buNone/>
            </a:pPr>
            <a:endParaRPr lang="en-US" sz="1800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D142AD1-7AF0-45FC-8450-CBAD6AB27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813" y="1785308"/>
            <a:ext cx="4512441" cy="3786625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0E9B055-3212-498D-86AD-ABD0DB672F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262" y="1925053"/>
            <a:ext cx="4932855" cy="3069204"/>
          </a:xfrm>
          <a:prstGeom prst="rect">
            <a:avLst/>
          </a:prstGeom>
        </p:spPr>
      </p:pic>
      <p:pic>
        <p:nvPicPr>
          <p:cNvPr id="3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E6BAC9-3422-457B-A4D5-8BD16B39B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710" y="5307081"/>
            <a:ext cx="3943131" cy="12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43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Дети: childNodes, firstChild, lastChild</a:t>
            </a:r>
          </a:p>
          <a:p>
            <a:pPr>
              <a:buNone/>
            </a:pP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33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437527" cy="451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/>
            <a:r>
              <a:rPr lang="en-US" sz="1800" b="1">
                <a:latin typeface="Arial"/>
                <a:cs typeface="Arial"/>
              </a:rPr>
              <a:t>Дочерние узлы (или дети)</a:t>
            </a:r>
            <a:r>
              <a:rPr lang="en-US" sz="1800">
                <a:latin typeface="Arial"/>
                <a:cs typeface="Arial"/>
              </a:rPr>
              <a:t> – элементы, которые являются непосредственными детьми узла. Другими словами, элементы, которые лежат непосредственно внутри данного. Например, </a:t>
            </a:r>
            <a:r>
              <a:rPr lang="en-US" sz="1800">
                <a:latin typeface="Consolas"/>
                <a:cs typeface="Arial"/>
              </a:rPr>
              <a:t>&lt;head&gt;</a:t>
            </a:r>
            <a:r>
              <a:rPr lang="en-US" sz="1800">
                <a:latin typeface="Arial"/>
                <a:cs typeface="Arial"/>
              </a:rPr>
              <a:t> и </a:t>
            </a:r>
            <a:r>
              <a:rPr lang="en-US" sz="1800">
                <a:latin typeface="Consolas"/>
                <a:cs typeface="Arial"/>
              </a:rPr>
              <a:t>&lt;body&gt;</a:t>
            </a:r>
            <a:r>
              <a:rPr lang="en-US" sz="1800">
                <a:latin typeface="Arial"/>
                <a:cs typeface="Arial"/>
              </a:rPr>
              <a:t> являются детьми элемента </a:t>
            </a:r>
            <a:r>
              <a:rPr lang="en-US" sz="1800">
                <a:latin typeface="Consolas"/>
                <a:cs typeface="Arial"/>
              </a:rPr>
              <a:t>&lt;html&gt;</a:t>
            </a:r>
            <a:r>
              <a:rPr lang="en-US" sz="1800">
                <a:latin typeface="Arial"/>
                <a:cs typeface="Arial"/>
              </a:rPr>
              <a:t>.</a:t>
            </a:r>
            <a:endParaRPr lang="ru-RU"/>
          </a:p>
          <a:p>
            <a:pPr marL="285750" indent="-285750"/>
            <a:r>
              <a:rPr lang="en-US" sz="1800" b="1">
                <a:latin typeface="Arial"/>
                <a:cs typeface="Arial"/>
              </a:rPr>
              <a:t>Потомки</a:t>
            </a:r>
            <a:r>
              <a:rPr lang="en-US" sz="1800">
                <a:latin typeface="Arial"/>
                <a:cs typeface="Arial"/>
              </a:rPr>
              <a:t> – все элементы, которые лежат внутри данного, включая детей, их детей и т.д.</a:t>
            </a:r>
            <a:endParaRPr lang="en-US"/>
          </a:p>
          <a:p>
            <a:pPr>
              <a:buNone/>
            </a:pPr>
            <a:endParaRPr lang="en-US" sz="1800">
              <a:cs typeface="Arial"/>
            </a:endParaRPr>
          </a:p>
          <a:p>
            <a:pPr>
              <a:buNone/>
            </a:pPr>
            <a:r>
              <a:rPr lang="en-US" sz="1800" b="1">
                <a:latin typeface="Arial"/>
                <a:cs typeface="Arial"/>
              </a:rPr>
              <a:t>1) Коллекция </a:t>
            </a:r>
            <a:r>
              <a:rPr lang="en-US" sz="1800" b="1">
                <a:latin typeface="Consolas"/>
                <a:cs typeface="Arial"/>
              </a:rPr>
              <a:t>childNodes</a:t>
            </a:r>
            <a:r>
              <a:rPr lang="en-US" sz="1800" b="1">
                <a:latin typeface="Arial"/>
                <a:cs typeface="Arial"/>
              </a:rPr>
              <a:t> содержит список всех детей, включая текстовые узлы.</a:t>
            </a:r>
          </a:p>
          <a:p>
            <a:pPr>
              <a:buNone/>
            </a:pPr>
            <a:r>
              <a:rPr lang="en-US" sz="1800" b="1">
                <a:latin typeface="Arial"/>
                <a:cs typeface="Arial"/>
              </a:rPr>
              <a:t>2) Свойства </a:t>
            </a:r>
            <a:r>
              <a:rPr lang="en-US" sz="1800" b="1">
                <a:latin typeface="Consolas"/>
                <a:cs typeface="Arial"/>
              </a:rPr>
              <a:t>firstChild</a:t>
            </a:r>
            <a:r>
              <a:rPr lang="en-US" sz="1800" b="1">
                <a:latin typeface="Arial"/>
                <a:cs typeface="Arial"/>
              </a:rPr>
              <a:t> и </a:t>
            </a:r>
            <a:r>
              <a:rPr lang="en-US" sz="1800" b="1">
                <a:latin typeface="Consolas"/>
                <a:cs typeface="Arial"/>
              </a:rPr>
              <a:t>lastChild</a:t>
            </a:r>
            <a:r>
              <a:rPr lang="en-US" sz="1800" b="1">
                <a:latin typeface="Arial"/>
                <a:cs typeface="Arial"/>
              </a:rPr>
              <a:t> обеспечивают быстрый доступ к первому и последнему дочернему элементу.</a:t>
            </a:r>
          </a:p>
        </p:txBody>
      </p:sp>
    </p:spTree>
    <p:extLst>
      <p:ext uri="{BB962C8B-B14F-4D97-AF65-F5344CB8AC3E}">
        <p14:creationId xmlns:p14="http://schemas.microsoft.com/office/powerpoint/2010/main" val="16482120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Дети: childNodes, firstChild, lastChild</a:t>
            </a:r>
          </a:p>
          <a:p>
            <a:pPr>
              <a:buNone/>
            </a:pP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34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437527" cy="63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err="1">
                <a:latin typeface="Arial"/>
                <a:cs typeface="Arial"/>
              </a:rPr>
              <a:t>Пример</a:t>
            </a:r>
            <a:r>
              <a:rPr lang="en-US" sz="1800">
                <a:latin typeface="Arial"/>
                <a:cs typeface="Arial"/>
              </a:rPr>
              <a:t>. </a:t>
            </a:r>
            <a:r>
              <a:rPr lang="en-US" sz="1800" err="1">
                <a:latin typeface="Arial"/>
                <a:cs typeface="Arial"/>
              </a:rPr>
              <a:t>Возвращается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Arial"/>
                <a:cs typeface="Arial"/>
              </a:rPr>
              <a:t>коллекция</a:t>
            </a:r>
            <a:r>
              <a:rPr lang="en-US" sz="1800">
                <a:latin typeface="Arial"/>
                <a:cs typeface="Arial"/>
              </a:rPr>
              <a:t> "#text", </a:t>
            </a:r>
            <a:r>
              <a:rPr lang="en-US" sz="1800" err="1">
                <a:latin typeface="Arial"/>
                <a:cs typeface="Arial"/>
              </a:rPr>
              <a:t>потому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что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Arial"/>
                <a:cs typeface="Arial"/>
              </a:rPr>
              <a:t>крайними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элементами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тега</a:t>
            </a:r>
            <a:r>
              <a:rPr lang="en-US" sz="1800">
                <a:latin typeface="Arial"/>
                <a:cs typeface="Arial"/>
              </a:rPr>
              <a:t> body </a:t>
            </a:r>
            <a:r>
              <a:rPr lang="en-US" sz="1800" err="1">
                <a:latin typeface="Arial"/>
                <a:cs typeface="Arial"/>
              </a:rPr>
              <a:t>являются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Arial"/>
                <a:cs typeface="Arial"/>
              </a:rPr>
              <a:t>переходы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Arial"/>
                <a:cs typeface="Arial"/>
              </a:rPr>
              <a:t>на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следующую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строку</a:t>
            </a:r>
            <a:r>
              <a:rPr lang="en-US" sz="1800">
                <a:latin typeface="Arial"/>
                <a:cs typeface="Arial"/>
              </a:rPr>
              <a:t> (\n)</a:t>
            </a: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F4F3D9B-A9C9-496B-BF8B-AB39DB0C78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227" y="2501485"/>
            <a:ext cx="5160579" cy="3151304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07F6C19-B62F-4A00-8E44-9EAB30CE0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4200" y="2264979"/>
            <a:ext cx="2677117" cy="42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347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Дети: childNodes, firstChild, lastChild</a:t>
            </a:r>
          </a:p>
          <a:p>
            <a:pPr>
              <a:buNone/>
            </a:pP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35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437527" cy="65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8894EF2-9925-4552-ACAA-CF6FA7B2F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3641" y="2265135"/>
            <a:ext cx="4950372" cy="2581732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4397292-F285-480B-86C2-46410043B1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849" y="2267590"/>
            <a:ext cx="4293475" cy="2506750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7BE563C-7E02-455F-A982-F9145B24D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5917" y="5254529"/>
            <a:ext cx="3943131" cy="1271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23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DOM-коллекции</a:t>
            </a:r>
          </a:p>
          <a:p>
            <a:pPr>
              <a:buNone/>
            </a:pP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36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437527" cy="439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err="1">
                <a:latin typeface="Arial"/>
                <a:cs typeface="Arial"/>
              </a:rPr>
              <a:t>Как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мы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уже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видели</a:t>
            </a:r>
            <a:r>
              <a:rPr lang="en-US" sz="1800">
                <a:latin typeface="Arial"/>
                <a:cs typeface="Arial"/>
              </a:rPr>
              <a:t>, </a:t>
            </a:r>
            <a:r>
              <a:rPr lang="en-US" sz="1800" err="1">
                <a:latin typeface="Consolas"/>
                <a:cs typeface="Arial"/>
              </a:rPr>
              <a:t>childNodes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Arial"/>
                <a:cs typeface="Arial"/>
              </a:rPr>
              <a:t>похож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на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массив</a:t>
            </a:r>
            <a:r>
              <a:rPr lang="en-US" sz="1800">
                <a:latin typeface="Arial"/>
                <a:cs typeface="Arial"/>
              </a:rPr>
              <a:t>. </a:t>
            </a:r>
            <a:r>
              <a:rPr lang="en-US" sz="1800" err="1">
                <a:latin typeface="Arial"/>
                <a:cs typeface="Arial"/>
              </a:rPr>
              <a:t>На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самом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деле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это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не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массив</a:t>
            </a:r>
            <a:r>
              <a:rPr lang="en-US" sz="1800">
                <a:latin typeface="Arial"/>
                <a:cs typeface="Arial"/>
              </a:rPr>
              <a:t>, а </a:t>
            </a:r>
            <a:r>
              <a:rPr lang="en-US" sz="1800" i="1" err="1">
                <a:latin typeface="Arial"/>
                <a:cs typeface="Arial"/>
              </a:rPr>
              <a:t>коллекция</a:t>
            </a:r>
            <a:r>
              <a:rPr lang="en-US" sz="1800">
                <a:latin typeface="Arial"/>
                <a:cs typeface="Arial"/>
              </a:rPr>
              <a:t> – </a:t>
            </a:r>
            <a:r>
              <a:rPr lang="en-US" sz="1800" err="1">
                <a:latin typeface="Arial"/>
                <a:cs typeface="Arial"/>
              </a:rPr>
              <a:t>особый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перебираемый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объект-псевдомассив</a:t>
            </a:r>
            <a:r>
              <a:rPr lang="en-US" sz="1800">
                <a:latin typeface="Arial"/>
                <a:cs typeface="Arial"/>
              </a:rPr>
              <a:t>.</a:t>
            </a:r>
          </a:p>
          <a:p>
            <a:pPr>
              <a:buNone/>
            </a:pPr>
            <a:endParaRPr lang="en-US" sz="1800"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И </a:t>
            </a:r>
            <a:r>
              <a:rPr lang="en-US" sz="1800" err="1">
                <a:latin typeface="Arial"/>
                <a:cs typeface="Arial"/>
              </a:rPr>
              <a:t>есть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два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важных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следствия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из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этого</a:t>
            </a:r>
            <a:r>
              <a:rPr lang="en-US" sz="1800">
                <a:latin typeface="Arial"/>
                <a:cs typeface="Arial"/>
              </a:rPr>
              <a:t>:</a:t>
            </a:r>
          </a:p>
          <a:p>
            <a:pPr marL="285750" indent="-285750"/>
            <a:r>
              <a:rPr lang="en-US" sz="1800" err="1">
                <a:latin typeface="Arial"/>
                <a:cs typeface="Arial"/>
              </a:rPr>
              <a:t>Для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перебора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i="1" err="1">
                <a:latin typeface="Arial"/>
                <a:cs typeface="Arial"/>
              </a:rPr>
              <a:t>коллекции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Arial"/>
                <a:cs typeface="Arial"/>
              </a:rPr>
              <a:t>мы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можем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использовать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Arial"/>
                <a:cs typeface="Arial"/>
              </a:rPr>
              <a:t>цикл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Consolas"/>
                <a:cs typeface="Arial"/>
              </a:rPr>
              <a:t>for..of</a:t>
            </a:r>
            <a:endParaRPr lang="en-US" sz="1800">
              <a:cs typeface="Arial"/>
            </a:endParaRPr>
          </a:p>
          <a:p>
            <a:pPr marL="285750" indent="-285750"/>
            <a:r>
              <a:rPr lang="en-US" sz="1800" err="1">
                <a:latin typeface="Arial"/>
                <a:cs typeface="Arial"/>
              </a:rPr>
              <a:t>Методы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массивов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не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будут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работать</a:t>
            </a:r>
            <a:r>
              <a:rPr lang="en-US" sz="1800">
                <a:latin typeface="Arial"/>
                <a:cs typeface="Arial"/>
              </a:rPr>
              <a:t>, </a:t>
            </a:r>
            <a:r>
              <a:rPr lang="en-US" sz="1800" err="1">
                <a:latin typeface="Arial"/>
                <a:cs typeface="Arial"/>
              </a:rPr>
              <a:t>потому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что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коллекция</a:t>
            </a:r>
            <a:r>
              <a:rPr lang="en-US" sz="1800">
                <a:latin typeface="Arial"/>
                <a:cs typeface="Arial"/>
              </a:rPr>
              <a:t> – </a:t>
            </a:r>
            <a:r>
              <a:rPr lang="en-US" sz="1800" err="1">
                <a:latin typeface="Arial"/>
                <a:cs typeface="Arial"/>
              </a:rPr>
              <a:t>это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не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массив</a:t>
            </a:r>
            <a:endParaRPr lang="en-US" sz="1800">
              <a:latin typeface="Consolas"/>
              <a:cs typeface="Arial"/>
            </a:endParaRPr>
          </a:p>
          <a:p>
            <a:pPr>
              <a:buNone/>
            </a:pPr>
            <a:endParaRPr lang="en-US" sz="1800">
              <a:latin typeface="Arial"/>
              <a:cs typeface="Arial"/>
            </a:endParaRPr>
          </a:p>
          <a:p>
            <a:pPr>
              <a:buNone/>
            </a:pPr>
            <a:r>
              <a:rPr lang="en-US" sz="1800" err="1">
                <a:latin typeface="Arial"/>
                <a:cs typeface="Arial"/>
              </a:rPr>
              <a:t>Почти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все</a:t>
            </a:r>
            <a:r>
              <a:rPr lang="en-US" sz="1800">
                <a:latin typeface="Arial"/>
                <a:cs typeface="Arial"/>
              </a:rPr>
              <a:t> DOM-</a:t>
            </a:r>
            <a:r>
              <a:rPr lang="en-US" sz="1800" err="1">
                <a:latin typeface="Arial"/>
                <a:cs typeface="Arial"/>
              </a:rPr>
              <a:t>коллекции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i="1" err="1">
                <a:latin typeface="Arial"/>
                <a:cs typeface="Arial"/>
              </a:rPr>
              <a:t>живые</a:t>
            </a:r>
            <a:r>
              <a:rPr lang="en-US" sz="1800">
                <a:latin typeface="Arial"/>
                <a:cs typeface="Arial"/>
              </a:rPr>
              <a:t>. </a:t>
            </a:r>
            <a:r>
              <a:rPr lang="en-US" sz="1800" err="1">
                <a:latin typeface="Arial"/>
                <a:cs typeface="Arial"/>
              </a:rPr>
              <a:t>Другими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словами</a:t>
            </a:r>
            <a:r>
              <a:rPr lang="en-US" sz="1800">
                <a:latin typeface="Arial"/>
                <a:cs typeface="Arial"/>
              </a:rPr>
              <a:t>, </a:t>
            </a:r>
            <a:r>
              <a:rPr lang="en-US" sz="1800" err="1">
                <a:latin typeface="Arial"/>
                <a:cs typeface="Arial"/>
              </a:rPr>
              <a:t>они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отражают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текущее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состояние</a:t>
            </a:r>
            <a:r>
              <a:rPr lang="en-US" sz="1800">
                <a:latin typeface="Arial"/>
                <a:cs typeface="Arial"/>
              </a:rPr>
              <a:t> DOM. </a:t>
            </a:r>
            <a:r>
              <a:rPr lang="en-US" sz="1800" err="1">
                <a:latin typeface="Arial"/>
                <a:cs typeface="Arial"/>
              </a:rPr>
              <a:t>Если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мы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сохраним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ссылку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на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Consolas"/>
                <a:cs typeface="Arial"/>
              </a:rPr>
              <a:t>elem.childNodes</a:t>
            </a:r>
            <a:r>
              <a:rPr lang="en-US" sz="1800">
                <a:latin typeface="Arial"/>
                <a:cs typeface="Arial"/>
              </a:rPr>
              <a:t> и </a:t>
            </a:r>
            <a:r>
              <a:rPr lang="en-US" sz="1800" err="1">
                <a:latin typeface="Arial"/>
                <a:cs typeface="Arial"/>
              </a:rPr>
              <a:t>добавим</a:t>
            </a:r>
            <a:r>
              <a:rPr lang="en-US" sz="1800">
                <a:latin typeface="Arial"/>
                <a:cs typeface="Arial"/>
              </a:rPr>
              <a:t>/</a:t>
            </a:r>
            <a:r>
              <a:rPr lang="en-US" sz="1800" err="1">
                <a:latin typeface="Arial"/>
                <a:cs typeface="Arial"/>
              </a:rPr>
              <a:t>удалим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узлы</a:t>
            </a:r>
            <a:r>
              <a:rPr lang="en-US" sz="1800">
                <a:latin typeface="Arial"/>
                <a:cs typeface="Arial"/>
              </a:rPr>
              <a:t> в DOM, </a:t>
            </a:r>
            <a:r>
              <a:rPr lang="en-US" sz="1800" err="1">
                <a:latin typeface="Arial"/>
                <a:cs typeface="Arial"/>
              </a:rPr>
              <a:t>то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они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появятся</a:t>
            </a:r>
            <a:r>
              <a:rPr lang="en-US" sz="1800">
                <a:latin typeface="Arial"/>
                <a:cs typeface="Arial"/>
              </a:rPr>
              <a:t> в </a:t>
            </a:r>
            <a:r>
              <a:rPr lang="en-US" sz="1800" err="1">
                <a:latin typeface="Arial"/>
                <a:cs typeface="Arial"/>
              </a:rPr>
              <a:t>сохранённой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коллекции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автоматически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>
              <a:buNone/>
            </a:pPr>
            <a:endParaRPr lang="en-US" sz="1800">
              <a:latin typeface="Arial"/>
              <a:cs typeface="Arial"/>
            </a:endParaRPr>
          </a:p>
          <a:p>
            <a:pPr>
              <a:buNone/>
            </a:pPr>
            <a:r>
              <a:rPr lang="en-US" sz="1800" err="1">
                <a:latin typeface="Arial"/>
                <a:cs typeface="Arial"/>
              </a:rPr>
              <a:t>Коллекции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перебираются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циклом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Consolas"/>
                <a:cs typeface="Arial"/>
              </a:rPr>
              <a:t>for..of</a:t>
            </a:r>
            <a:r>
              <a:rPr lang="en-US" sz="1800">
                <a:latin typeface="Arial"/>
                <a:cs typeface="Arial"/>
              </a:rPr>
              <a:t>. </a:t>
            </a:r>
            <a:r>
              <a:rPr lang="en-US" sz="1800" err="1">
                <a:latin typeface="Arial"/>
                <a:cs typeface="Arial"/>
              </a:rPr>
              <a:t>Цикл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Consolas"/>
                <a:cs typeface="Arial"/>
              </a:rPr>
              <a:t>for..in</a:t>
            </a:r>
            <a:r>
              <a:rPr lang="en-US" sz="1800">
                <a:latin typeface="Arial"/>
                <a:cs typeface="Arial"/>
              </a:rPr>
              <a:t> </a:t>
            </a:r>
            <a:r>
              <a:rPr lang="en-US" sz="1800" err="1">
                <a:latin typeface="Arial"/>
                <a:cs typeface="Arial"/>
              </a:rPr>
              <a:t>перебирает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все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перечисляемые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свойства</a:t>
            </a:r>
            <a:r>
              <a:rPr lang="en-US" sz="1800">
                <a:latin typeface="Arial"/>
                <a:cs typeface="Arial"/>
              </a:rPr>
              <a:t>. А у </a:t>
            </a:r>
            <a:r>
              <a:rPr lang="en-US" sz="1800" err="1">
                <a:latin typeface="Arial"/>
                <a:cs typeface="Arial"/>
              </a:rPr>
              <a:t>коллекций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есть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некоторые</a:t>
            </a:r>
            <a:r>
              <a:rPr lang="en-US" sz="1800">
                <a:latin typeface="Arial"/>
                <a:cs typeface="Arial"/>
              </a:rPr>
              <a:t> «</a:t>
            </a:r>
            <a:r>
              <a:rPr lang="en-US" sz="1800" err="1">
                <a:latin typeface="Arial"/>
                <a:cs typeface="Arial"/>
              </a:rPr>
              <a:t>лишние</a:t>
            </a:r>
            <a:r>
              <a:rPr lang="en-US" sz="1800">
                <a:latin typeface="Arial"/>
                <a:cs typeface="Arial"/>
              </a:rPr>
              <a:t>», </a:t>
            </a:r>
            <a:r>
              <a:rPr lang="en-US" sz="1800" err="1">
                <a:latin typeface="Arial"/>
                <a:cs typeface="Arial"/>
              </a:rPr>
              <a:t>редко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используемые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свойства</a:t>
            </a:r>
            <a:endParaRPr lang="en-US" err="1"/>
          </a:p>
          <a:p>
            <a:pPr>
              <a:buNone/>
            </a:pPr>
            <a:endParaRPr lang="en-US"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96594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Соседи и родитель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37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72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err="1">
                <a:latin typeface="Arial"/>
                <a:cs typeface="Arial"/>
              </a:rPr>
              <a:t>Соседи</a:t>
            </a:r>
            <a:r>
              <a:rPr lang="en-US" sz="1800">
                <a:latin typeface="Arial"/>
                <a:cs typeface="Arial"/>
              </a:rPr>
              <a:t> - </a:t>
            </a:r>
            <a:r>
              <a:rPr lang="en-US" sz="1800" err="1">
                <a:latin typeface="Arial"/>
                <a:cs typeface="Arial"/>
              </a:rPr>
              <a:t>это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узлы</a:t>
            </a:r>
            <a:r>
              <a:rPr lang="en-US" sz="1800">
                <a:latin typeface="Arial"/>
                <a:cs typeface="Arial"/>
              </a:rPr>
              <a:t>, у </a:t>
            </a:r>
            <a:r>
              <a:rPr lang="en-US" sz="1800" err="1">
                <a:latin typeface="Arial"/>
                <a:cs typeface="Arial"/>
              </a:rPr>
              <a:t>которых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один</a:t>
            </a:r>
            <a:r>
              <a:rPr lang="en-US" sz="1800">
                <a:latin typeface="Arial"/>
                <a:cs typeface="Arial"/>
              </a:rPr>
              <a:t> и </a:t>
            </a:r>
            <a:r>
              <a:rPr lang="en-US" sz="1800" err="1">
                <a:latin typeface="Arial"/>
                <a:cs typeface="Arial"/>
              </a:rPr>
              <a:t>тот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же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родитель</a:t>
            </a:r>
            <a:r>
              <a:rPr lang="en-US" sz="1800">
                <a:latin typeface="Arial"/>
                <a:cs typeface="Arial"/>
              </a:rPr>
              <a:t>. </a:t>
            </a:r>
            <a:r>
              <a:rPr lang="en-US" sz="1800" err="1">
                <a:latin typeface="Arial"/>
                <a:cs typeface="Arial"/>
              </a:rPr>
              <a:t>Например</a:t>
            </a:r>
            <a:r>
              <a:rPr lang="en-US" sz="1800">
                <a:latin typeface="Arial"/>
                <a:cs typeface="Arial"/>
              </a:rPr>
              <a:t>, &lt;head&gt; и &lt;body&gt; </a:t>
            </a:r>
            <a:r>
              <a:rPr lang="en-US" sz="1800" err="1">
                <a:latin typeface="Arial"/>
                <a:cs typeface="Arial"/>
              </a:rPr>
              <a:t>соседи</a:t>
            </a:r>
            <a:r>
              <a:rPr lang="en-US" sz="1800">
                <a:latin typeface="Arial"/>
                <a:cs typeface="Arial"/>
              </a:rPr>
              <a:t>.</a:t>
            </a:r>
          </a:p>
          <a:p>
            <a:pPr>
              <a:buNone/>
            </a:pPr>
            <a:r>
              <a:rPr lang="en-US" sz="1800" err="1">
                <a:latin typeface="Arial"/>
                <a:cs typeface="Arial"/>
              </a:rPr>
              <a:t>Следующий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узел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того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же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родителя</a:t>
            </a:r>
            <a:r>
              <a:rPr lang="en-US" sz="1800">
                <a:latin typeface="Arial"/>
                <a:cs typeface="Arial"/>
              </a:rPr>
              <a:t> (</a:t>
            </a:r>
            <a:r>
              <a:rPr lang="en-US" sz="1800" err="1">
                <a:latin typeface="Arial"/>
                <a:cs typeface="Arial"/>
              </a:rPr>
              <a:t>следующий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сосед</a:t>
            </a:r>
            <a:r>
              <a:rPr lang="en-US" sz="1800">
                <a:latin typeface="Arial"/>
                <a:cs typeface="Arial"/>
              </a:rPr>
              <a:t>) – в </a:t>
            </a:r>
            <a:r>
              <a:rPr lang="en-US" sz="1800" err="1">
                <a:latin typeface="Arial"/>
                <a:cs typeface="Arial"/>
              </a:rPr>
              <a:t>свойстве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nextSibling</a:t>
            </a:r>
            <a:r>
              <a:rPr lang="en-US" sz="1800">
                <a:latin typeface="Arial"/>
                <a:cs typeface="Arial"/>
              </a:rPr>
              <a:t>, а </a:t>
            </a:r>
            <a:r>
              <a:rPr lang="en-US" sz="1800" err="1">
                <a:latin typeface="Arial"/>
                <a:cs typeface="Arial"/>
              </a:rPr>
              <a:t>предыдущий</a:t>
            </a:r>
            <a:r>
              <a:rPr lang="en-US" sz="1800">
                <a:latin typeface="Arial"/>
                <a:cs typeface="Arial"/>
              </a:rPr>
              <a:t> – в </a:t>
            </a:r>
            <a:r>
              <a:rPr lang="en-US" sz="1800" err="1">
                <a:latin typeface="Arial"/>
                <a:cs typeface="Arial"/>
              </a:rPr>
              <a:t>previousSibling</a:t>
            </a:r>
            <a:r>
              <a:rPr lang="en-US" sz="1800">
                <a:latin typeface="Arial"/>
                <a:cs typeface="Arial"/>
              </a:rPr>
              <a:t>. </a:t>
            </a:r>
            <a:endParaRPr lang="en-US">
              <a:latin typeface="Arial"/>
              <a:cs typeface="Arial"/>
            </a:endParaRPr>
          </a:p>
          <a:p>
            <a:pPr>
              <a:buNone/>
            </a:pPr>
            <a:r>
              <a:rPr lang="en-US" sz="1800" err="1">
                <a:latin typeface="Arial"/>
                <a:cs typeface="Arial"/>
              </a:rPr>
              <a:t>Родитель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доступен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через</a:t>
            </a:r>
            <a:r>
              <a:rPr lang="en-US" sz="1800">
                <a:latin typeface="Arial"/>
                <a:cs typeface="Arial"/>
              </a:rPr>
              <a:t> </a:t>
            </a:r>
            <a:r>
              <a:rPr lang="en-US" sz="1800" err="1">
                <a:latin typeface="Arial"/>
                <a:cs typeface="Arial"/>
              </a:rPr>
              <a:t>parentNode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>
              <a:latin typeface="Arial"/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7C67CAE-BF97-4FDF-81B4-E6ADF5AD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676" y="3171455"/>
            <a:ext cx="6325475" cy="2801090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E5D2FE-F24D-4111-ADE8-39D11305CD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158" y="3425142"/>
            <a:ext cx="5589751" cy="158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550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Навигация только по элементам</a:t>
            </a:r>
          </a:p>
          <a:p>
            <a:pPr>
              <a:buNone/>
            </a:pP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38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72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Навигационные свойства, описанные выше, относятся ко </a:t>
            </a:r>
            <a:r>
              <a:rPr lang="en-US" sz="1800" i="1">
                <a:latin typeface="Arial"/>
                <a:cs typeface="Arial"/>
              </a:rPr>
              <a:t>всем</a:t>
            </a:r>
            <a:r>
              <a:rPr lang="en-US" sz="1800">
                <a:latin typeface="Arial"/>
                <a:cs typeface="Arial"/>
              </a:rPr>
              <a:t> узлам в документе. В частности, в </a:t>
            </a:r>
            <a:r>
              <a:rPr lang="en-US" sz="1800">
                <a:latin typeface="Consolas"/>
                <a:cs typeface="Arial"/>
              </a:rPr>
              <a:t>childNodes</a:t>
            </a:r>
            <a:r>
              <a:rPr lang="en-US" sz="1800">
                <a:latin typeface="Arial"/>
                <a:cs typeface="Arial"/>
              </a:rPr>
              <a:t> находятся и текстовые узлы и узлы-элементы и узлы-комментарии, если они есть.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Но для большинства задач текстовые узлы и узлы-комментарии нам не нужны. Мы хотим манипулировать узлами-элементами, которые представляют собой теги и формируют структуру страницы.</a:t>
            </a:r>
            <a:endParaRPr lang="en-US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2CE8FE4E-6254-4B7A-BDB3-62F56A50F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79" y="3426184"/>
            <a:ext cx="4004441" cy="2974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78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Навигация только по элементам</a:t>
            </a:r>
          </a:p>
          <a:p>
            <a:pPr>
              <a:buNone/>
            </a:pP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39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72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/>
            <a:r>
              <a:rPr lang="en-US" sz="1800">
                <a:latin typeface="Consolas"/>
                <a:cs typeface="Arial"/>
              </a:rPr>
              <a:t>children</a:t>
            </a:r>
            <a:r>
              <a:rPr lang="en-US" sz="1800">
                <a:latin typeface="Arial"/>
                <a:cs typeface="Arial"/>
              </a:rPr>
              <a:t> – коллекция детей, которые являются элементами.</a:t>
            </a:r>
            <a:endParaRPr lang="ru-RU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firstElementChild</a:t>
            </a:r>
            <a:r>
              <a:rPr lang="en-US" sz="1800">
                <a:latin typeface="Arial"/>
                <a:cs typeface="Arial"/>
              </a:rPr>
              <a:t>, </a:t>
            </a:r>
            <a:r>
              <a:rPr lang="en-US" sz="1800">
                <a:latin typeface="Consolas"/>
                <a:cs typeface="Arial"/>
              </a:rPr>
              <a:t>lastElementChild</a:t>
            </a:r>
            <a:r>
              <a:rPr lang="en-US" sz="1800">
                <a:latin typeface="Arial"/>
                <a:cs typeface="Arial"/>
              </a:rPr>
              <a:t> – первый и последний дочерний элемент.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previousElementSibling</a:t>
            </a:r>
            <a:r>
              <a:rPr lang="en-US" sz="1800">
                <a:latin typeface="Arial"/>
                <a:cs typeface="Arial"/>
              </a:rPr>
              <a:t>, </a:t>
            </a:r>
            <a:r>
              <a:rPr lang="en-US" sz="1800">
                <a:latin typeface="Consolas"/>
                <a:cs typeface="Arial"/>
              </a:rPr>
              <a:t>nextElementSibling</a:t>
            </a:r>
            <a:r>
              <a:rPr lang="en-US" sz="1800">
                <a:latin typeface="Arial"/>
                <a:cs typeface="Arial"/>
              </a:rPr>
              <a:t> – соседи-элементы.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parentElement</a:t>
            </a:r>
            <a:r>
              <a:rPr lang="en-US" sz="1800">
                <a:latin typeface="Arial"/>
                <a:cs typeface="Arial"/>
              </a:rPr>
              <a:t> – родитель-элемент.</a:t>
            </a:r>
            <a:endParaRPr lang="ru-RU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58D76B-A808-4A2E-A207-7666D91A3C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34" y="3209041"/>
            <a:ext cx="5204372" cy="2866055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FAB83D-56E1-46A6-B9F9-0BFEBCC4C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124" y="3520660"/>
            <a:ext cx="5808717" cy="161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81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 Повторение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8903253" cy="40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Пример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90276C-58CD-4FCA-A1E1-453E010D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6" y="2315057"/>
            <a:ext cx="4967889" cy="336650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82DAD9DF-3E29-4B5F-9304-A9463989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437" y="3375572"/>
            <a:ext cx="3323677" cy="104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80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Навигация только по элементам</a:t>
            </a:r>
          </a:p>
          <a:p>
            <a:pPr>
              <a:buNone/>
            </a:pP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5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716229A-CA3B-4720-83DD-81DF211A8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86" y="1983927"/>
            <a:ext cx="5510923" cy="420394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003506D-EC56-48D0-8347-DEEA118F4C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5711" y="2419006"/>
            <a:ext cx="4100786" cy="312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48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Поиск: getElement*, querySelector*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55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Подготовим HTML-структуру</a:t>
            </a:r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156ECC-78BF-45AF-AA00-0AFAD9308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602" y="2389626"/>
            <a:ext cx="1990725" cy="2867025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CFDFE23-1AF5-46CE-BB20-1D501C6D6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089" y="2034604"/>
            <a:ext cx="6299199" cy="46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477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querySelectorAll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9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Самый универсальный метод поиска. Возвращает все элементы, </a:t>
            </a:r>
            <a:r>
              <a:rPr lang="en-US" sz="1800">
                <a:latin typeface="Arial"/>
                <a:cs typeface="Arial"/>
              </a:rPr>
              <a:t>удовлетворяющие данному CSS-селектору.</a:t>
            </a:r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7E4515-8F3D-47F4-B49B-9F5D46242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1" y="2445973"/>
            <a:ext cx="5913820" cy="3332398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35B10DB-9BF0-47F0-9380-4FFF3690C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469" y="3077198"/>
            <a:ext cx="5169337" cy="16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494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querySelectorAll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92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Самый универсальный метод поиска. Возвращает все элементы, </a:t>
            </a:r>
            <a:r>
              <a:rPr lang="en-US" sz="1800">
                <a:latin typeface="Arial"/>
                <a:cs typeface="Arial"/>
              </a:rPr>
              <a:t>удовлетворяющие данному CSS-селектору.</a:t>
            </a:r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058BE4D-952E-4589-9907-463807612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3" y="2333624"/>
            <a:ext cx="5782441" cy="3627166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8C8EDEE-6971-4F4C-9084-C9EC8DFAE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952" y="3254180"/>
            <a:ext cx="5160579" cy="137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464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querySelector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70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Метод </a:t>
            </a:r>
            <a:r>
              <a:rPr lang="en-US" sz="1800">
                <a:latin typeface="Consolas"/>
                <a:cs typeface="Arial"/>
              </a:rPr>
              <a:t>querySelector()</a:t>
            </a:r>
            <a:r>
              <a:rPr lang="en-US" sz="1800">
                <a:latin typeface="Arial"/>
                <a:cs typeface="Arial"/>
              </a:rPr>
              <a:t> возвращает первый элемент, соответствующий </a:t>
            </a:r>
            <a:r>
              <a:rPr lang="en-US" sz="1800" dirty="0">
                <a:latin typeface="Arial"/>
                <a:cs typeface="Arial"/>
              </a:rPr>
              <a:t>данному CSS-селектору.</a:t>
            </a:r>
            <a:endParaRPr lang="ru-RU" dirty="0"/>
          </a:p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Иначе говоря, результат такой же, как при вызове </a:t>
            </a:r>
            <a:r>
              <a:rPr lang="en-US" sz="1800" dirty="0">
                <a:latin typeface="Consolas"/>
                <a:cs typeface="Arial"/>
              </a:rPr>
              <a:t>querySelectorAll('...')[0]</a:t>
            </a:r>
            <a:r>
              <a:rPr lang="en-US" sz="1800" dirty="0">
                <a:latin typeface="Arial"/>
                <a:cs typeface="Arial"/>
              </a:rPr>
              <a:t>, но он сначала найдёт </a:t>
            </a:r>
            <a:r>
              <a:rPr lang="en-US" sz="1800" i="1" dirty="0">
                <a:latin typeface="Arial"/>
                <a:cs typeface="Arial"/>
              </a:rPr>
              <a:t>все</a:t>
            </a:r>
            <a:r>
              <a:rPr lang="en-US" sz="1800" dirty="0">
                <a:latin typeface="Arial"/>
                <a:cs typeface="Arial"/>
              </a:rPr>
              <a:t> элементы, а потом возьмёт первый, в то время </a:t>
            </a:r>
            <a:r>
              <a:rPr lang="en-US" sz="1800">
                <a:latin typeface="Arial"/>
                <a:cs typeface="Arial"/>
              </a:rPr>
              <a:t>как </a:t>
            </a:r>
            <a:r>
              <a:rPr lang="en-US" sz="1800">
                <a:latin typeface="Consolas"/>
                <a:cs typeface="Arial"/>
              </a:rPr>
              <a:t>querySelector('...')</a:t>
            </a:r>
            <a:r>
              <a:rPr lang="en-US" sz="1800">
                <a:latin typeface="Arial"/>
                <a:cs typeface="Arial"/>
              </a:rPr>
              <a:t> найдёт только первый и остановится. </a:t>
            </a:r>
            <a:endParaRPr lang="en-US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E71D965-CE34-4DAC-81FC-99EE9A458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55" y="3394063"/>
            <a:ext cx="5808717" cy="2583597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9CED0F-D26B-434F-93A3-38780133A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090" y="4104609"/>
            <a:ext cx="5090510" cy="899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232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document.getElementById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918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Если у элемента есть атрибут id, то мы можем получить его вызовом getElementById('#...'), где бы он ни находился. </a:t>
            </a: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Значение </a:t>
            </a:r>
            <a:r>
              <a:rPr lang="en-US" sz="1800">
                <a:latin typeface="Consolas"/>
                <a:cs typeface="Arial"/>
              </a:rPr>
              <a:t>id</a:t>
            </a:r>
            <a:r>
              <a:rPr lang="en-US" sz="1800">
                <a:latin typeface="Arial"/>
                <a:cs typeface="Arial"/>
              </a:rPr>
              <a:t> должно быть уникальным. В документе может быть только один элемент с данным </a:t>
            </a:r>
            <a:r>
              <a:rPr lang="en-US" sz="1800">
                <a:latin typeface="Consolas"/>
                <a:cs typeface="Arial"/>
              </a:rPr>
              <a:t>id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Метод </a:t>
            </a:r>
            <a:r>
              <a:rPr lang="en-US" sz="1800">
                <a:latin typeface="Consolas"/>
                <a:cs typeface="Arial"/>
              </a:rPr>
              <a:t>getElementById</a:t>
            </a:r>
            <a:r>
              <a:rPr lang="en-US" sz="1800">
                <a:latin typeface="Arial"/>
                <a:cs typeface="Arial"/>
              </a:rPr>
              <a:t> можно вызвать только для объекта </a:t>
            </a:r>
            <a:r>
              <a:rPr lang="en-US" sz="1800">
                <a:latin typeface="Consolas"/>
                <a:cs typeface="Arial"/>
              </a:rPr>
              <a:t>document</a:t>
            </a:r>
            <a:r>
              <a:rPr lang="en-US" sz="1800">
                <a:latin typeface="Arial"/>
                <a:cs typeface="Arial"/>
              </a:rPr>
              <a:t>. Он осуществляет поиск по </a:t>
            </a:r>
            <a:r>
              <a:rPr lang="en-US" sz="1800">
                <a:latin typeface="Consolas"/>
                <a:cs typeface="Arial"/>
              </a:rPr>
              <a:t>id</a:t>
            </a:r>
            <a:r>
              <a:rPr lang="en-US" sz="1800">
                <a:latin typeface="Arial"/>
                <a:cs typeface="Arial"/>
              </a:rPr>
              <a:t> по всему документу.</a:t>
            </a:r>
            <a:endParaRPr lang="en-US"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39572288-C1F9-4F6E-B236-110EEC901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41" y="3604985"/>
            <a:ext cx="5799958" cy="2170513"/>
          </a:xfrm>
          <a:prstGeom prst="rect">
            <a:avLst/>
          </a:prstGeom>
        </p:spPr>
      </p:pic>
      <p:pic>
        <p:nvPicPr>
          <p:cNvPr id="3" name="Рисунок 6">
            <a:extLst>
              <a:ext uri="{FF2B5EF4-FFF2-40B4-BE49-F238E27FC236}">
                <a16:creationId xmlns:a16="http://schemas.microsoft.com/office/drawing/2014/main" id="{D25DB70C-8E58-47D9-A9FF-B9FDB898B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932" y="4353976"/>
            <a:ext cx="4967889" cy="370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2286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document.getElementsByTagName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75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Ищет элементы с данным тегом и возвращает их коллекцию. Передав "*" вместо тега, можно получить всех потомков.</a:t>
            </a:r>
            <a:endParaRPr lang="ru-RU"/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B493EB68-63E0-4FD3-BF1B-581B5AFBE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52" y="2803543"/>
            <a:ext cx="5922579" cy="217057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45EEF3A-2823-4C0A-A680-FC307F7D6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000" y="3249589"/>
            <a:ext cx="5415860" cy="101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3129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document.getElementsByClassName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75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Возвращает элементы, которые имеют данный CSS-класс.</a:t>
            </a:r>
            <a:endParaRPr lang="ru-RU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3B62254E-26A2-4D14-A40D-74C423BA4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63" y="2014560"/>
            <a:ext cx="8085958" cy="2294603"/>
          </a:xfrm>
          <a:prstGeom prst="rect">
            <a:avLst/>
          </a:prstGeom>
        </p:spPr>
      </p:pic>
      <p:pic>
        <p:nvPicPr>
          <p:cNvPr id="3" name="Рисунок 6">
            <a:extLst>
              <a:ext uri="{FF2B5EF4-FFF2-40B4-BE49-F238E27FC236}">
                <a16:creationId xmlns:a16="http://schemas.microsoft.com/office/drawing/2014/main" id="{E6765143-B422-491E-9236-FCBB18ED1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262" y="4736265"/>
            <a:ext cx="8085958" cy="85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005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Живые коллекции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753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Все методы "getElementsBy*" возвращают живую коллекцию. Такие коллекции всегда отражают текущее состояние документа и автоматически обновляются при его изменении.</a:t>
            </a:r>
            <a:endParaRPr lang="ru-RU"/>
          </a:p>
        </p:txBody>
      </p:sp>
      <p:pic>
        <p:nvPicPr>
          <p:cNvPr id="4" name="Рисунок 5" descr="Изображение выглядит как текст, снимок экрана, табло, шкафчик&#10;&#10;Автоматически созданное описание">
            <a:extLst>
              <a:ext uri="{FF2B5EF4-FFF2-40B4-BE49-F238E27FC236}">
                <a16:creationId xmlns:a16="http://schemas.microsoft.com/office/drawing/2014/main" id="{5413FF30-519B-4A7E-98A6-4D78891AC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607" y="2834380"/>
            <a:ext cx="8077199" cy="2862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52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closest()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2128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Предки элемента – родитель, родитель родителя и так далее. </a:t>
            </a:r>
            <a:r>
              <a:rPr lang="en-US" sz="1800" dirty="0">
                <a:latin typeface="Arial"/>
                <a:cs typeface="Arial"/>
              </a:rPr>
              <a:t>Вместе они образуют цепочку иерархии от элемента до вершины. </a:t>
            </a:r>
            <a:endParaRPr lang="ru-RU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Метод closest() ищет ближайшего предка, который соответствует CSS-</a:t>
            </a:r>
            <a:r>
              <a:rPr lang="en-US" sz="1800" dirty="0">
                <a:latin typeface="Arial"/>
                <a:cs typeface="Arial"/>
              </a:rPr>
              <a:t>селектору. Сам элемент также включается в поиск. </a:t>
            </a:r>
            <a:endParaRPr lang="ru-RU"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Другими словами, метод closest поднимается вверх от элемента и проверяет каждого из родителей. Если он соответствует селектору, поиск прекращается. Метод возвращает либо предка, либо null, если такой элемент не найден.</a:t>
            </a:r>
            <a:endParaRPr lang="ru-RU"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26766DE3-81D6-4210-A1B9-AF8D5AC1AE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509" y="4100677"/>
            <a:ext cx="4753741" cy="548508"/>
          </a:xfrm>
          <a:prstGeom prst="rect">
            <a:avLst/>
          </a:prstGeom>
        </p:spPr>
      </p:pic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CD37D78-4443-43F8-85BB-A73ECF7DC4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38" y="3675345"/>
            <a:ext cx="6632027" cy="245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08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311338" cy="174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 Локальные переменные. Повторение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2015468"/>
            <a:ext cx="8903253" cy="40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Переменные, объявленные внутри функции, видны только внутри этой функции.</a:t>
            </a:r>
            <a:endParaRPr lang="ru-RU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F9DEE6-9517-4D2D-BEAC-33F52207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10" y="2811087"/>
            <a:ext cx="6500649" cy="2505826"/>
          </a:xfrm>
          <a:prstGeom prst="rect">
            <a:avLst/>
          </a:prstGeom>
        </p:spPr>
      </p:pic>
      <p:pic>
        <p:nvPicPr>
          <p:cNvPr id="4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750608-83E8-4076-941A-9E774F00B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676" y="3554939"/>
            <a:ext cx="4477408" cy="67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087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matches()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331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Метод matches() проверяет, удовлетворяет ли элемент CSS-</a:t>
            </a:r>
            <a:r>
              <a:rPr lang="en-US" sz="1800" dirty="0">
                <a:latin typeface="Arial"/>
                <a:cs typeface="Arial"/>
              </a:rPr>
              <a:t>селектору, и возвращает true или false. </a:t>
            </a:r>
            <a:endParaRPr lang="ru-RU" dirty="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Этот метод удобен, когда мы перебираем элементы (например, в массиве или коллекции) </a:t>
            </a:r>
            <a:r>
              <a:rPr lang="en-US" sz="1800" dirty="0">
                <a:latin typeface="Arial"/>
                <a:cs typeface="Arial"/>
              </a:rPr>
              <a:t>и пытаемся выбрать те из них, которые нас интересуют.</a:t>
            </a:r>
            <a:endParaRPr lang="ru-RU" dirty="0"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738FB0F-1544-49E2-9468-78E4564A9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322" y="3839013"/>
            <a:ext cx="2542737" cy="1325836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8C02FFF-8AB5-4604-9EF6-3B4E1498D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193" y="2983704"/>
            <a:ext cx="6815958" cy="333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86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innerHTML: содержимое элемента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51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981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Свойство innerHTML позволяет получить HTML-содержимое элемента в виде строки. Мы также можем изменять его. Это один из самых мощных способов менять содержимое на странице.</a:t>
            </a:r>
            <a:endParaRPr lang="ru-RU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C90352B9-8E45-47F6-9F41-AE275242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984" y="3935029"/>
            <a:ext cx="3331341" cy="582011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469999-565E-46F8-AD16-A0E299E33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38" y="2907752"/>
            <a:ext cx="6719613" cy="293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794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innerHTML: содержимое элемента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52</a:t>
            </a: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B3DD8F0-F6DB-40F8-980A-31A180D79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849" y="1758778"/>
            <a:ext cx="6272924" cy="4146235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710A85A-B6EE-4DF0-B613-2F45D8056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369" y="1603375"/>
            <a:ext cx="2057400" cy="3143250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F64F62-4DE4-42BE-A916-2ABA9E0D4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303" y="5118867"/>
            <a:ext cx="2991944" cy="93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578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outerHTML: HTML элемент целиком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53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7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Свойство </a:t>
            </a:r>
            <a:r>
              <a:rPr lang="en-US" sz="1800">
                <a:latin typeface="Consolas"/>
                <a:cs typeface="Arial"/>
              </a:rPr>
              <a:t>outerHTML</a:t>
            </a:r>
            <a:r>
              <a:rPr lang="en-US" sz="1800">
                <a:latin typeface="Arial"/>
                <a:cs typeface="Arial"/>
              </a:rPr>
              <a:t> содержит HTML элемента целиком. Это как </a:t>
            </a:r>
            <a:r>
              <a:rPr lang="en-US" sz="1800">
                <a:latin typeface="Consolas"/>
                <a:cs typeface="Arial"/>
              </a:rPr>
              <a:t>innerHTML</a:t>
            </a:r>
            <a:r>
              <a:rPr lang="en-US" sz="1800">
                <a:latin typeface="Arial"/>
                <a:cs typeface="Arial"/>
              </a:rPr>
              <a:t> плюс сам элемент.</a:t>
            </a:r>
            <a:endParaRPr lang="ru-RU"/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15EAF8A4-98EE-415D-B4BF-1402C986B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469" y="3844073"/>
            <a:ext cx="4967889" cy="33475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FDBE3A1-CAF4-44BE-8560-8F51E35193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90" y="2644993"/>
            <a:ext cx="6474371" cy="28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52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outerHTML: HTML элемент целиком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54</a:t>
            </a:r>
          </a:p>
        </p:txBody>
      </p:sp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817C231-0F5E-4A82-B433-6BA03D51D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1" y="1469744"/>
            <a:ext cx="6360510" cy="4207546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41558C-0F14-407F-BC4D-3FC2191C3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3538" y="1525752"/>
            <a:ext cx="1981200" cy="2895600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E3CF3DD8-373F-48BA-9065-1E5BE32C5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228" y="4425198"/>
            <a:ext cx="4573751" cy="573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F873A8-7B55-48F7-A16B-757D53D67C82}"/>
              </a:ext>
            </a:extLst>
          </p:cNvPr>
          <p:cNvSpPr txBox="1"/>
          <p:nvPr/>
        </p:nvSpPr>
        <p:spPr>
          <a:xfrm>
            <a:off x="2044262" y="5959366"/>
            <a:ext cx="80947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В отличие от </a:t>
            </a:r>
            <a:r>
              <a:rPr lang="en-US" b="1">
                <a:solidFill>
                  <a:srgbClr val="333333"/>
                </a:solidFill>
                <a:latin typeface="Arial"/>
                <a:cs typeface="Arial"/>
              </a:rPr>
              <a:t>innerHTML</a:t>
            </a: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, запись в </a:t>
            </a:r>
            <a:r>
              <a:rPr lang="en-US" b="1">
                <a:solidFill>
                  <a:srgbClr val="333333"/>
                </a:solidFill>
                <a:latin typeface="Arial"/>
                <a:cs typeface="Arial"/>
              </a:rPr>
              <a:t>outerHTML не изменяет</a:t>
            </a: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 элемент. Вместо этого элемент заменяется целиком во </a:t>
            </a:r>
            <a:r>
              <a:rPr lang="en-US" b="1">
                <a:solidFill>
                  <a:srgbClr val="333333"/>
                </a:solidFill>
                <a:latin typeface="Arial"/>
                <a:ea typeface="+mn-lt"/>
                <a:cs typeface="+mn-lt"/>
              </a:rPr>
              <a:t>внешнем </a:t>
            </a:r>
            <a:r>
              <a:rPr lang="en-US">
                <a:solidFill>
                  <a:srgbClr val="333333"/>
                </a:solidFill>
                <a:latin typeface="Arial"/>
                <a:cs typeface="Arial"/>
              </a:rPr>
              <a:t>контексте.</a:t>
            </a:r>
            <a:endParaRPr lang="en-US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920393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textContent: только текст элемента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55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7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Свойство </a:t>
            </a:r>
            <a:r>
              <a:rPr lang="en-US" sz="1800">
                <a:latin typeface="Consolas"/>
                <a:cs typeface="Arial"/>
              </a:rPr>
              <a:t>textContent</a:t>
            </a:r>
            <a:r>
              <a:rPr lang="en-US" sz="1800">
                <a:latin typeface="Arial"/>
                <a:cs typeface="Arial"/>
              </a:rPr>
              <a:t> предоставляет доступ к </a:t>
            </a:r>
            <a:r>
              <a:rPr lang="en-US" sz="1800" i="1">
                <a:latin typeface="Arial"/>
                <a:cs typeface="Arial"/>
              </a:rPr>
              <a:t>тексту</a:t>
            </a:r>
            <a:r>
              <a:rPr lang="en-US" sz="1800">
                <a:latin typeface="Arial"/>
                <a:cs typeface="Arial"/>
              </a:rPr>
              <a:t> внутри элемента за вычетом всех </a:t>
            </a:r>
            <a:r>
              <a:rPr lang="en-US" sz="1800">
                <a:latin typeface="Consolas"/>
                <a:cs typeface="Arial"/>
              </a:rPr>
              <a:t>&lt;тегов&gt;</a:t>
            </a:r>
            <a:r>
              <a:rPr lang="en-US" sz="1800">
                <a:latin typeface="Arial"/>
                <a:cs typeface="Arial"/>
              </a:rPr>
              <a:t>.</a:t>
            </a:r>
            <a:endParaRPr lang="ru-RU"/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3E3AAF4-E43A-45E7-8B90-383039B07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056" y="2222985"/>
            <a:ext cx="6036441" cy="3962305"/>
          </a:xfrm>
          <a:prstGeom prst="rect">
            <a:avLst/>
          </a:prstGeom>
        </p:spPr>
      </p:pic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914D934-0149-4F01-8FB2-02C7A2BDD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2745" y="2220435"/>
            <a:ext cx="3443889" cy="2259474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741DE88-7104-4DEA-B664-F92AEC534B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5231" y="4753467"/>
            <a:ext cx="3301124" cy="1143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349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document.createElement()</a:t>
            </a:r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56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674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Создаёт новый </a:t>
            </a:r>
            <a:r>
              <a:rPr lang="en-US" sz="1800" i="1">
                <a:latin typeface="Arial"/>
                <a:cs typeface="Arial"/>
              </a:rPr>
              <a:t>элемент</a:t>
            </a:r>
            <a:r>
              <a:rPr lang="en-US" sz="1800">
                <a:latin typeface="Arial"/>
                <a:cs typeface="Arial"/>
              </a:rPr>
              <a:t> с заданным тегом</a:t>
            </a:r>
            <a:endParaRPr lang="ru-RU"/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5A587E3C-862D-43FC-AFF8-79EA09FCE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1429" y="3491570"/>
            <a:ext cx="2288518" cy="540516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FC4C2263-7F2B-4A12-AFB0-BE107E23D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296" y="2532180"/>
            <a:ext cx="6281682" cy="2511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83F0AD-F303-4BD2-8223-6151F852E47D}"/>
              </a:ext>
            </a:extLst>
          </p:cNvPr>
          <p:cNvSpPr txBox="1"/>
          <p:nvPr/>
        </p:nvSpPr>
        <p:spPr>
          <a:xfrm>
            <a:off x="1790262" y="5556469"/>
            <a:ext cx="832244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Мы создали элемент, но пока он только в переменной. Мы не можем видеть его на странице, поскольку он не является частью документа.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58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Методы вставки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57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718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Чтобы наш </a:t>
            </a:r>
            <a:r>
              <a:rPr lang="en-US" sz="1800" dirty="0">
                <a:latin typeface="Consolas"/>
                <a:cs typeface="Arial"/>
              </a:rPr>
              <a:t>div</a:t>
            </a:r>
            <a:r>
              <a:rPr lang="en-US" sz="1800">
                <a:latin typeface="Arial"/>
                <a:cs typeface="Arial"/>
              </a:rPr>
              <a:t> появился, нам нужно вставить его в </a:t>
            </a:r>
            <a:r>
              <a:rPr lang="en-US" sz="1800" dirty="0">
                <a:latin typeface="Consolas"/>
                <a:cs typeface="Arial"/>
              </a:rPr>
              <a:t>document</a:t>
            </a:r>
            <a:r>
              <a:rPr lang="en-US" sz="1800" dirty="0">
                <a:latin typeface="Arial"/>
                <a:cs typeface="Arial"/>
              </a:rPr>
              <a:t>. Например, в </a:t>
            </a:r>
            <a:r>
              <a:rPr lang="en-US" sz="1800" dirty="0">
                <a:latin typeface="Consolas"/>
                <a:cs typeface="Arial"/>
              </a:rPr>
              <a:t>document.body</a:t>
            </a:r>
            <a:r>
              <a:rPr lang="en-US" sz="1800" dirty="0">
                <a:latin typeface="Arial"/>
                <a:cs typeface="Arial"/>
              </a:rPr>
              <a:t>. Для этого есть метод </a:t>
            </a:r>
            <a:r>
              <a:rPr lang="en-US" sz="1800" dirty="0">
                <a:latin typeface="Consolas"/>
                <a:cs typeface="Arial"/>
              </a:rPr>
              <a:t>append.</a:t>
            </a:r>
            <a:endParaRPr lang="en-US" dirty="0">
              <a:cs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233DE1A-CCEF-47D9-AE81-A7B9F775F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69" y="2408854"/>
            <a:ext cx="5721130" cy="3765739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76582CA-8C1E-46FC-97AC-1103FCE4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4675" y="3558807"/>
            <a:ext cx="2979682" cy="1676038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233BFD-8A1F-4AE9-85B4-8B03BBFBC0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075" y="2766246"/>
            <a:ext cx="1933575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25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Методы вставки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58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642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Методы для различных вариантов вставки:</a:t>
            </a:r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node.append(...nodes or strings)</a:t>
            </a:r>
            <a:r>
              <a:rPr lang="en-US" sz="1800">
                <a:cs typeface="Arial"/>
              </a:rPr>
              <a:t> – добавляет узлы или строки в конец </a:t>
            </a:r>
            <a:r>
              <a:rPr lang="en-US" sz="1800">
                <a:latin typeface="Consolas"/>
                <a:cs typeface="Arial"/>
              </a:rPr>
              <a:t>node</a:t>
            </a:r>
            <a:r>
              <a:rPr lang="en-US" sz="1800">
                <a:cs typeface="Arial"/>
              </a:rPr>
              <a:t>,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node.prepend(...nodes or strings)</a:t>
            </a:r>
            <a:r>
              <a:rPr lang="en-US" sz="1800">
                <a:cs typeface="Arial"/>
              </a:rPr>
              <a:t> – вставляет узлы или строки в начало </a:t>
            </a:r>
            <a:r>
              <a:rPr lang="en-US" sz="1800">
                <a:latin typeface="Consolas"/>
                <a:cs typeface="Arial"/>
              </a:rPr>
              <a:t>node</a:t>
            </a:r>
            <a:r>
              <a:rPr lang="en-US" sz="1800">
                <a:cs typeface="Arial"/>
              </a:rPr>
              <a:t>,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node.before(...nodes or strings)</a:t>
            </a:r>
            <a:r>
              <a:rPr lang="en-US" sz="1800">
                <a:cs typeface="Arial"/>
              </a:rPr>
              <a:t> –- вставляет узлы или строки до </a:t>
            </a:r>
            <a:r>
              <a:rPr lang="en-US" sz="1800">
                <a:latin typeface="Consolas"/>
                <a:cs typeface="Arial"/>
              </a:rPr>
              <a:t>node</a:t>
            </a:r>
            <a:r>
              <a:rPr lang="en-US" sz="1800">
                <a:cs typeface="Arial"/>
              </a:rPr>
              <a:t>,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node.after(...nodes or strings)</a:t>
            </a:r>
            <a:r>
              <a:rPr lang="en-US" sz="1800">
                <a:cs typeface="Arial"/>
              </a:rPr>
              <a:t> –- вставляет узлы или строки после </a:t>
            </a:r>
            <a:r>
              <a:rPr lang="en-US" sz="1800">
                <a:latin typeface="Consolas"/>
                <a:cs typeface="Arial"/>
              </a:rPr>
              <a:t>node</a:t>
            </a:r>
            <a:r>
              <a:rPr lang="en-US" sz="1800">
                <a:cs typeface="Arial"/>
              </a:rPr>
              <a:t>,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node.replaceWith(...nodes or strings)</a:t>
            </a:r>
            <a:r>
              <a:rPr lang="en-US" sz="1800">
                <a:cs typeface="Arial"/>
              </a:rPr>
              <a:t> –- заменяет </a:t>
            </a:r>
            <a:r>
              <a:rPr lang="en-US" sz="1800">
                <a:latin typeface="Consolas"/>
                <a:cs typeface="Arial"/>
              </a:rPr>
              <a:t>node</a:t>
            </a:r>
            <a:r>
              <a:rPr lang="en-US" sz="1800">
                <a:cs typeface="Arial"/>
              </a:rPr>
              <a:t> заданными узлами или строками.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Строки вставляются безопасным способом, как делает </a:t>
            </a:r>
            <a:r>
              <a:rPr lang="en-US" sz="1800">
                <a:latin typeface="Arial"/>
                <a:cs typeface="Arial"/>
              </a:rPr>
              <a:t>это </a:t>
            </a:r>
            <a:r>
              <a:rPr lang="en-US" sz="1800">
                <a:latin typeface="Consolas"/>
                <a:cs typeface="Arial"/>
              </a:rPr>
              <a:t>textContent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>
              <a:latin typeface="Arial"/>
            </a:endParaRPr>
          </a:p>
          <a:p>
            <a:pPr>
              <a:buNone/>
            </a:pPr>
            <a:r>
              <a:rPr lang="en-US" sz="1800">
                <a:cs typeface="Arial"/>
              </a:rPr>
              <a:t>Поэтому эти методы могут использоваться только для вставки DOM-узлов или текстовых фрагментов.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Но если мы хотим вставить HTML именно «как html», со всеми тегами и прочим, как делает это </a:t>
            </a:r>
            <a:r>
              <a:rPr lang="en-US" sz="1800">
                <a:latin typeface="Consolas"/>
                <a:cs typeface="Arial"/>
              </a:rPr>
              <a:t>elem.innerHTML</a:t>
            </a:r>
            <a:r>
              <a:rPr lang="en-US" sz="1800">
                <a:latin typeface="Arial"/>
                <a:cs typeface="Arial"/>
              </a:rPr>
              <a:t>?</a:t>
            </a:r>
            <a:endParaRPr lang="en-US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69869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insertAdjacentHTML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59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398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 этим может помочь другой, довольно универсальный метод: </a:t>
            </a:r>
            <a:r>
              <a:rPr lang="en-US" sz="1800">
                <a:latin typeface="Consolas"/>
                <a:cs typeface="Arial"/>
              </a:rPr>
              <a:t>elem.insertAdjacentHTML(where, html)</a:t>
            </a:r>
            <a:r>
              <a:rPr lang="en-US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Первый параметр – это специальное слово, указывающее, куда по отношению к </a:t>
            </a:r>
            <a:r>
              <a:rPr lang="en-US" sz="1800">
                <a:latin typeface="Consolas"/>
                <a:cs typeface="Arial"/>
              </a:rPr>
              <a:t>elem</a:t>
            </a:r>
            <a:r>
              <a:rPr lang="en-US" sz="1800">
                <a:latin typeface="Arial"/>
                <a:cs typeface="Arial"/>
              </a:rPr>
              <a:t> производить вставку. Значение должно быть одним из следующих: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"beforebegin"</a:t>
            </a:r>
            <a:r>
              <a:rPr lang="en-US" sz="1800">
                <a:latin typeface="Arial"/>
                <a:cs typeface="Arial"/>
              </a:rPr>
              <a:t> – вставить </a:t>
            </a:r>
            <a:r>
              <a:rPr lang="en-US" sz="1800">
                <a:latin typeface="Consolas"/>
                <a:cs typeface="Arial"/>
              </a:rPr>
              <a:t>html</a:t>
            </a:r>
            <a:r>
              <a:rPr lang="en-US" sz="1800">
                <a:latin typeface="Arial"/>
                <a:cs typeface="Arial"/>
              </a:rPr>
              <a:t> непосредственно перед </a:t>
            </a:r>
            <a:r>
              <a:rPr lang="en-US" sz="1800">
                <a:latin typeface="Consolas"/>
                <a:cs typeface="Arial"/>
              </a:rPr>
              <a:t>elem</a:t>
            </a:r>
            <a:r>
              <a:rPr lang="en-US" sz="1800">
                <a:latin typeface="Arial"/>
                <a:cs typeface="Arial"/>
              </a:rPr>
              <a:t>,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"afterbegin"</a:t>
            </a:r>
            <a:r>
              <a:rPr lang="en-US" sz="1800">
                <a:latin typeface="Arial"/>
                <a:cs typeface="Arial"/>
              </a:rPr>
              <a:t> – вставить </a:t>
            </a:r>
            <a:r>
              <a:rPr lang="en-US" sz="1800">
                <a:latin typeface="Consolas"/>
                <a:cs typeface="Arial"/>
              </a:rPr>
              <a:t>html</a:t>
            </a:r>
            <a:r>
              <a:rPr lang="en-US" sz="1800">
                <a:latin typeface="Arial"/>
                <a:cs typeface="Arial"/>
              </a:rPr>
              <a:t> в начало </a:t>
            </a:r>
            <a:r>
              <a:rPr lang="en-US" sz="1800">
                <a:latin typeface="Consolas"/>
                <a:cs typeface="Arial"/>
              </a:rPr>
              <a:t>elem</a:t>
            </a:r>
            <a:r>
              <a:rPr lang="en-US" sz="1800">
                <a:latin typeface="Arial"/>
                <a:cs typeface="Arial"/>
              </a:rPr>
              <a:t>,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"beforeend"</a:t>
            </a:r>
            <a:r>
              <a:rPr lang="en-US" sz="1800">
                <a:latin typeface="Arial"/>
                <a:cs typeface="Arial"/>
              </a:rPr>
              <a:t> – вставить </a:t>
            </a:r>
            <a:r>
              <a:rPr lang="en-US" sz="1800">
                <a:latin typeface="Consolas"/>
                <a:cs typeface="Arial"/>
              </a:rPr>
              <a:t>html</a:t>
            </a:r>
            <a:r>
              <a:rPr lang="en-US" sz="1800">
                <a:latin typeface="Arial"/>
                <a:cs typeface="Arial"/>
              </a:rPr>
              <a:t> в конец </a:t>
            </a:r>
            <a:r>
              <a:rPr lang="en-US" sz="1800">
                <a:latin typeface="Consolas"/>
                <a:cs typeface="Arial"/>
              </a:rPr>
              <a:t>elem</a:t>
            </a:r>
            <a:r>
              <a:rPr lang="en-US" sz="1800">
                <a:latin typeface="Arial"/>
                <a:cs typeface="Arial"/>
              </a:rPr>
              <a:t>,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"afterend"</a:t>
            </a:r>
            <a:r>
              <a:rPr lang="en-US" sz="1800">
                <a:latin typeface="Arial"/>
                <a:cs typeface="Arial"/>
              </a:rPr>
              <a:t> – вставить </a:t>
            </a:r>
            <a:r>
              <a:rPr lang="en-US" sz="1800">
                <a:latin typeface="Consolas"/>
                <a:cs typeface="Arial"/>
              </a:rPr>
              <a:t>html</a:t>
            </a:r>
            <a:r>
              <a:rPr lang="en-US" sz="1800">
                <a:latin typeface="Arial"/>
                <a:cs typeface="Arial"/>
              </a:rPr>
              <a:t> непосредственно после </a:t>
            </a:r>
            <a:r>
              <a:rPr lang="en-US" sz="1800">
                <a:latin typeface="Consolas"/>
                <a:cs typeface="Arial"/>
              </a:rPr>
              <a:t>elem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>
              <a:latin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Второй параметр – это HTML-строка, которая будет вставлена именно «как HTML».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EA429C6-B8A0-4429-B942-005D4F2CE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159" y="4502844"/>
            <a:ext cx="4748924" cy="207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09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742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 Внешние переменные. Повторение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980433"/>
            <a:ext cx="8903253" cy="40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Функция обладает полным доступом к внешним переменным и может изменять их значение.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E7292C0-E100-4F9B-8C5E-45497984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83" y="2740877"/>
            <a:ext cx="6947337" cy="3346932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AC7FCDB1-8DC5-4C62-AB8D-3DF2C3033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4415" y="3512809"/>
            <a:ext cx="2683860" cy="12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11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insertAdjacentHTML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60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33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  <a:endParaRPr lang="ru-RU"/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A1FDCC4-5FF9-442E-A287-1680BC053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111" y="2187903"/>
            <a:ext cx="2266950" cy="320040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F426DFC-072B-44BD-A1EE-1C27DB840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227" y="2400765"/>
            <a:ext cx="6053958" cy="26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373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insertAdjacentHTML/Text/Element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61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2882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У метода есть два аналога:</a:t>
            </a:r>
            <a:endParaRPr lang="ru-RU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elem.insertAdjacentText(where, text)</a:t>
            </a:r>
            <a:r>
              <a:rPr lang="en-US" sz="1800">
                <a:latin typeface="Arial"/>
                <a:cs typeface="Arial"/>
              </a:rPr>
              <a:t> – такой же синтаксис, но строка </a:t>
            </a:r>
            <a:r>
              <a:rPr lang="en-US" sz="1800">
                <a:latin typeface="Consolas"/>
                <a:cs typeface="Arial"/>
              </a:rPr>
              <a:t>text</a:t>
            </a:r>
            <a:r>
              <a:rPr lang="en-US" sz="1800">
                <a:latin typeface="Arial"/>
                <a:cs typeface="Arial"/>
              </a:rPr>
              <a:t> вставляется «как текст», вместо HTML,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elem.insertAdjacentElement(where, elem)</a:t>
            </a:r>
            <a:r>
              <a:rPr lang="en-US" sz="1800">
                <a:latin typeface="Arial"/>
                <a:cs typeface="Arial"/>
              </a:rPr>
              <a:t> – такой же синтаксис, но вставляет элемент </a:t>
            </a:r>
            <a:r>
              <a:rPr lang="en-US" sz="1800">
                <a:latin typeface="Consolas"/>
                <a:cs typeface="Arial"/>
              </a:rPr>
              <a:t>elem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Они существуют, в основном, чтобы унифицировать синтаксис. На практике часто используется только </a:t>
            </a:r>
            <a:r>
              <a:rPr lang="en-US" sz="1800" dirty="0">
                <a:latin typeface="Consolas"/>
                <a:cs typeface="Arial"/>
              </a:rPr>
              <a:t>insertAdjacentHTML</a:t>
            </a:r>
            <a:r>
              <a:rPr lang="en-US" sz="1800" dirty="0">
                <a:latin typeface="Arial"/>
                <a:cs typeface="Arial"/>
              </a:rPr>
              <a:t>. Потому что для элементов и </a:t>
            </a:r>
            <a:r>
              <a:rPr lang="en-US" sz="1800">
                <a:latin typeface="Arial"/>
                <a:cs typeface="Arial"/>
              </a:rPr>
              <a:t>текста есть методы </a:t>
            </a:r>
            <a:r>
              <a:rPr lang="en-US" sz="1800" dirty="0">
                <a:latin typeface="Consolas"/>
                <a:cs typeface="Arial"/>
              </a:rPr>
              <a:t>append/prepend/before/after</a:t>
            </a:r>
            <a:r>
              <a:rPr lang="en-US" sz="1800" dirty="0">
                <a:latin typeface="Arial"/>
                <a:cs typeface="Arial"/>
              </a:rPr>
              <a:t> – их быстрее написать, и они могут вставлять как узлы, так и текст.</a:t>
            </a:r>
            <a:endParaRPr lang="en-US" dirty="0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370834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className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62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220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Изменение класса является одним из наиболее часто используемых действий в скриптах.</a:t>
            </a:r>
            <a:endParaRPr lang="ru-RU">
              <a:latin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Когда-то в JavaScript существовало ограничение: зарезервированное слово типа </a:t>
            </a:r>
            <a:r>
              <a:rPr lang="en-US" sz="1800">
                <a:latin typeface="Consolas"/>
                <a:cs typeface="Arial"/>
              </a:rPr>
              <a:t>"class"</a:t>
            </a:r>
            <a:r>
              <a:rPr lang="en-US" sz="1800">
                <a:latin typeface="Arial"/>
                <a:cs typeface="Arial"/>
              </a:rPr>
              <a:t> не могло быть свойством объекта. Это ограничение сейчас отсутствует, но в то время было невозможно иметь свойство </a:t>
            </a:r>
            <a:r>
              <a:rPr lang="en-US" sz="1800">
                <a:latin typeface="Consolas"/>
                <a:cs typeface="Arial"/>
              </a:rPr>
              <a:t>elem.class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Поэтому для классов было введено схожее свойство </a:t>
            </a:r>
            <a:r>
              <a:rPr lang="en-US" sz="1800">
                <a:latin typeface="Consolas"/>
                <a:cs typeface="Arial"/>
              </a:rPr>
              <a:t>"className"</a:t>
            </a:r>
            <a:r>
              <a:rPr lang="en-US" sz="1800">
                <a:latin typeface="Arial"/>
                <a:cs typeface="Arial"/>
              </a:rPr>
              <a:t>: </a:t>
            </a:r>
            <a:r>
              <a:rPr lang="en-US" sz="1800">
                <a:latin typeface="Consolas"/>
                <a:cs typeface="Arial"/>
              </a:rPr>
              <a:t>elem.className</a:t>
            </a:r>
            <a:r>
              <a:rPr lang="en-US" sz="1800">
                <a:latin typeface="Arial"/>
                <a:cs typeface="Arial"/>
              </a:rPr>
              <a:t> соответствует атрибуту </a:t>
            </a:r>
            <a:r>
              <a:rPr lang="en-US" sz="1800">
                <a:latin typeface="Consolas"/>
                <a:cs typeface="Arial"/>
              </a:rPr>
              <a:t>"class"</a:t>
            </a:r>
            <a:r>
              <a:rPr lang="en-US" sz="1800">
                <a:cs typeface="Arial"/>
              </a:rPr>
              <a:t>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C7FB0EB1-F6AF-4D22-84DB-9DB9CE0BF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34" y="3754172"/>
            <a:ext cx="6956096" cy="1933449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52C974BA-DCB8-47DC-9407-933EE7025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3572" y="4411269"/>
            <a:ext cx="4083268" cy="56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61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classList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63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2207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Если мы присваиваем что-то </a:t>
            </a:r>
            <a:r>
              <a:rPr lang="en-US" sz="1800">
                <a:latin typeface="Consolas"/>
                <a:cs typeface="Arial"/>
              </a:rPr>
              <a:t>elem.className</a:t>
            </a:r>
            <a:r>
              <a:rPr lang="en-US" sz="1800">
                <a:latin typeface="Arial"/>
                <a:cs typeface="Arial"/>
              </a:rPr>
              <a:t>, то это заменяет всю строку с классами. Иногда это то, что нам нужно, но часто мы хотим добавить/удалить один класс.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Для этого есть другое свойство: </a:t>
            </a:r>
            <a:r>
              <a:rPr lang="en-US" sz="1800">
                <a:latin typeface="Consolas"/>
                <a:cs typeface="Arial"/>
              </a:rPr>
              <a:t>elem.classList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>
              <a:buNone/>
            </a:pPr>
            <a:r>
              <a:rPr lang="en-US" sz="1800">
                <a:latin typeface="Consolas"/>
                <a:cs typeface="Arial"/>
              </a:rPr>
              <a:t>elem.classList</a:t>
            </a:r>
            <a:r>
              <a:rPr lang="en-US" sz="1800">
                <a:latin typeface="Arial"/>
                <a:cs typeface="Arial"/>
              </a:rPr>
              <a:t> – это специальный объект с методами для добавления/удаления одного класса.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96701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classList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64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03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  <a:endParaRPr lang="en-US" sz="1800" dirty="0">
              <a:cs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EDE7CB6-EBA4-4434-8B5A-FC88396B6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44" y="1947414"/>
            <a:ext cx="7455337" cy="2411377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489564-0055-4273-9606-7E93974BF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237" y="1948191"/>
            <a:ext cx="2295525" cy="3171825"/>
          </a:xfrm>
          <a:prstGeom prst="rect">
            <a:avLst/>
          </a:prstGeom>
        </p:spPr>
      </p:pic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3ACD507-633A-4C7E-8F53-19CF95DD3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745" y="4396510"/>
            <a:ext cx="3873061" cy="2286636"/>
          </a:xfrm>
          <a:prstGeom prst="rect">
            <a:avLst/>
          </a:prstGeom>
        </p:spPr>
      </p:pic>
      <p:pic>
        <p:nvPicPr>
          <p:cNvPr id="4" name="Рисунок 6">
            <a:extLst>
              <a:ext uri="{FF2B5EF4-FFF2-40B4-BE49-F238E27FC236}">
                <a16:creationId xmlns:a16="http://schemas.microsoft.com/office/drawing/2014/main" id="{4B372280-4666-4BA1-A849-C1B040C604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503" y="3788270"/>
            <a:ext cx="4556234" cy="33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40767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classList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65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171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Методы </a:t>
            </a:r>
            <a:r>
              <a:rPr lang="en-US" sz="1800">
                <a:latin typeface="Consolas"/>
                <a:cs typeface="Arial"/>
              </a:rPr>
              <a:t>classList</a:t>
            </a:r>
            <a:r>
              <a:rPr lang="en-US" sz="1800">
                <a:latin typeface="Arial"/>
                <a:cs typeface="Arial"/>
              </a:rPr>
              <a:t>:</a:t>
            </a:r>
            <a:endParaRPr lang="ru-RU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elem.classList.add/remove("class")</a:t>
            </a:r>
            <a:r>
              <a:rPr lang="en-US" sz="1800">
                <a:latin typeface="Arial"/>
                <a:cs typeface="Arial"/>
              </a:rPr>
              <a:t> – добавить/удалить класс.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elem.classList.toggle("class")</a:t>
            </a:r>
            <a:r>
              <a:rPr lang="en-US" sz="1800">
                <a:latin typeface="Arial"/>
                <a:cs typeface="Arial"/>
              </a:rPr>
              <a:t> – добавить класс, если его нет, иначе удалить.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elem.classList.contains("class")</a:t>
            </a:r>
            <a:r>
              <a:rPr lang="en-US" sz="1800">
                <a:latin typeface="Arial"/>
                <a:cs typeface="Arial"/>
              </a:rPr>
              <a:t> – проверка наличия класса, возвращает </a:t>
            </a:r>
            <a:r>
              <a:rPr lang="en-US" sz="1800">
                <a:latin typeface="Consolas"/>
                <a:cs typeface="Arial"/>
              </a:rPr>
              <a:t>true/false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 marL="285750" indent="-285750"/>
            <a:endParaRPr lang="en-US" sz="1800" dirty="0">
              <a:latin typeface="Arial"/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Кроме того, </a:t>
            </a:r>
            <a:r>
              <a:rPr lang="en-US" sz="1800">
                <a:latin typeface="Consolas"/>
                <a:cs typeface="Arial"/>
              </a:rPr>
              <a:t>classList</a:t>
            </a:r>
            <a:r>
              <a:rPr lang="en-US" sz="1800">
                <a:latin typeface="Arial"/>
                <a:cs typeface="Arial"/>
              </a:rPr>
              <a:t> является перебираемым, поэтому можно перечислить все классы при помощи </a:t>
            </a:r>
            <a:r>
              <a:rPr lang="en-US" sz="1800">
                <a:latin typeface="Consolas"/>
                <a:cs typeface="Arial"/>
              </a:rPr>
              <a:t>for..of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1259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Свойство style</a:t>
            </a:r>
          </a:p>
          <a:p>
            <a:pPr>
              <a:buNone/>
            </a:pP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66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6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Свойство </a:t>
            </a:r>
            <a:r>
              <a:rPr lang="en-US" sz="1800">
                <a:latin typeface="Consolas"/>
                <a:cs typeface="Arial"/>
              </a:rPr>
              <a:t>elem.style</a:t>
            </a:r>
            <a:r>
              <a:rPr lang="en-US" sz="1800">
                <a:latin typeface="Arial"/>
                <a:cs typeface="Arial"/>
              </a:rPr>
              <a:t> – это объект, который соответствует тому, что написано в атрибуте </a:t>
            </a:r>
            <a:r>
              <a:rPr lang="en-US" sz="1800">
                <a:latin typeface="Consolas"/>
                <a:cs typeface="Arial"/>
              </a:rPr>
              <a:t>"style"</a:t>
            </a:r>
            <a:r>
              <a:rPr lang="en-US" sz="1800">
                <a:latin typeface="Arial"/>
                <a:cs typeface="Arial"/>
              </a:rPr>
              <a:t>. Установка стиля </a:t>
            </a:r>
            <a:r>
              <a:rPr lang="en-US" sz="1800">
                <a:latin typeface="Consolas"/>
                <a:cs typeface="Arial"/>
              </a:rPr>
              <a:t>elem.style.width="100px"</a:t>
            </a:r>
            <a:r>
              <a:rPr lang="en-US" sz="1800">
                <a:latin typeface="Arial"/>
                <a:cs typeface="Arial"/>
              </a:rPr>
              <a:t> работает так же, как наличие в атрибуте </a:t>
            </a:r>
            <a:r>
              <a:rPr lang="en-US" sz="1800">
                <a:latin typeface="Consolas"/>
                <a:cs typeface="Arial"/>
              </a:rPr>
              <a:t>style</a:t>
            </a:r>
            <a:r>
              <a:rPr lang="en-US" sz="1800">
                <a:latin typeface="Arial"/>
                <a:cs typeface="Arial"/>
              </a:rPr>
              <a:t> строки </a:t>
            </a:r>
            <a:r>
              <a:rPr lang="en-US" sz="1800">
                <a:latin typeface="Consolas"/>
                <a:cs typeface="Arial"/>
              </a:rPr>
              <a:t>width:100px</a:t>
            </a:r>
            <a:r>
              <a:rPr lang="en-US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Для свойства из нескольких слов используется camelCase: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76BE917-22CB-4C70-9EA9-CCF3B028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365" y="3424743"/>
            <a:ext cx="5861268" cy="263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523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Свойство style</a:t>
            </a:r>
          </a:p>
          <a:p>
            <a:pPr>
              <a:buNone/>
            </a:pP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67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03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  <a:endParaRPr lang="ru-RU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030EC2-62FA-408F-BDF3-BCA85683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9244" y="1838325"/>
            <a:ext cx="2362200" cy="3181350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5602EC1-775A-4766-A173-C65103B54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73" y="2488717"/>
            <a:ext cx="7201337" cy="2178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051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Сброс стилей</a:t>
            </a:r>
          </a:p>
          <a:p>
            <a:pPr>
              <a:buNone/>
            </a:pP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68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736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Иногда нам нужно добавить свойство стиля, а потом, позже, убрать его. Для этого </a:t>
            </a:r>
            <a:r>
              <a:rPr lang="en-US" sz="1800">
                <a:latin typeface="Arial"/>
                <a:cs typeface="Arial"/>
              </a:rPr>
              <a:t>достаточно написать пустые ковычки</a:t>
            </a:r>
            <a:endParaRPr lang="ru-RU"/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8E25AA8-1777-45E6-818F-31215B9E7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96" y="2782533"/>
            <a:ext cx="7814441" cy="2571693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F1EBB52-9493-484F-8790-4BA3AE061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9299" y="2449129"/>
            <a:ext cx="2400300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509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Полная перезапись style.cssText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69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56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Обычно мы используем </a:t>
            </a:r>
            <a:r>
              <a:rPr lang="en-US" sz="1800">
                <a:latin typeface="Consolas"/>
                <a:cs typeface="Arial"/>
              </a:rPr>
              <a:t>style.*</a:t>
            </a:r>
            <a:r>
              <a:rPr lang="en-US" sz="1800">
                <a:latin typeface="Arial"/>
                <a:cs typeface="Arial"/>
              </a:rPr>
              <a:t> для присвоения индивидуальных свойств стиля. Нельзя установить список стилей как, например, </a:t>
            </a:r>
            <a:r>
              <a:rPr lang="en-US" sz="1800">
                <a:latin typeface="Consolas"/>
                <a:cs typeface="Arial"/>
              </a:rPr>
              <a:t>div.style="color: red; width: 100px"</a:t>
            </a:r>
            <a:r>
              <a:rPr lang="en-US" sz="1800">
                <a:latin typeface="Arial"/>
                <a:cs typeface="Arial"/>
              </a:rPr>
              <a:t>, потому что </a:t>
            </a:r>
            <a:r>
              <a:rPr lang="en-US" sz="1800">
                <a:latin typeface="Consolas"/>
                <a:cs typeface="Arial"/>
              </a:rPr>
              <a:t>div.style</a:t>
            </a:r>
            <a:r>
              <a:rPr lang="en-US" sz="1800">
                <a:latin typeface="Arial"/>
                <a:cs typeface="Arial"/>
              </a:rPr>
              <a:t> – это объект, и он доступен только для чтения.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Для задания нескольких стилей в одной строке используется специальное свойство </a:t>
            </a:r>
            <a:r>
              <a:rPr lang="en-US" sz="1800">
                <a:latin typeface="Consolas"/>
                <a:cs typeface="Arial"/>
              </a:rPr>
              <a:t>style.cssText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870CEF-E317-4E98-96A8-419B4B30F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159" y="3145035"/>
            <a:ext cx="4240924" cy="347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446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 Возврат значения 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726562" cy="92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Функция может вернуть результат, который будет передан в вызвавший её код.</a:t>
            </a:r>
          </a:p>
          <a:p>
            <a:pPr>
              <a:buNone/>
            </a:pPr>
            <a:r>
              <a:rPr lang="ru-RU" sz="1800">
                <a:cs typeface="Arial"/>
              </a:rPr>
              <a:t>Директива </a:t>
            </a:r>
            <a:r>
              <a:rPr lang="ru-RU" sz="1800">
                <a:latin typeface="Consolas"/>
                <a:cs typeface="Arial"/>
              </a:rPr>
              <a:t>return</a:t>
            </a:r>
            <a:r>
              <a:rPr lang="ru-RU" sz="1800">
                <a:cs typeface="Arial"/>
              </a:rPr>
              <a:t> может находиться в любом месте тела функции. Как только выполнение доходит до этого места, функция останавливается, и значение возвращается в вызвавший её код</a:t>
            </a:r>
            <a:endParaRPr lang="ru-RU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5937B8D-7057-4AFC-9587-65F44B643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607" y="2810444"/>
            <a:ext cx="4144579" cy="3584420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22D8921D-77B0-4730-A6AC-5B28D2376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384" y="3452758"/>
            <a:ext cx="2795095" cy="1826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51741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Полная перезапись style.cssText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56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Это свойство редко используется, потому что такое присваивание удаляет все существующие стили: оно не добавляет, а заменяет их. Можно ненароком удалить что-то нужное. Но его можно использовать, к примеру, для новых элементов, когда мы точно знаем, что не удалим существующий стиль.</a:t>
            </a:r>
            <a:endParaRPr lang="ru-RU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305642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Вычисленные стили: getComputedStyle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56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Например, мы хотим знать размер, отступы, цвет элемента. Как это сделать?</a:t>
            </a:r>
            <a:endParaRPr lang="ru-RU"/>
          </a:p>
          <a:p>
            <a:pPr>
              <a:buNone/>
            </a:pPr>
            <a:r>
              <a:rPr lang="en-US" sz="1800" b="1">
                <a:latin typeface="Arial"/>
                <a:cs typeface="Arial"/>
              </a:rPr>
              <a:t>Свойство </a:t>
            </a:r>
            <a:r>
              <a:rPr lang="en-US" sz="1800" b="1">
                <a:latin typeface="Consolas"/>
                <a:cs typeface="Arial"/>
              </a:rPr>
              <a:t>style</a:t>
            </a:r>
            <a:r>
              <a:rPr lang="en-US" sz="1800" b="1">
                <a:latin typeface="Arial"/>
                <a:cs typeface="Arial"/>
              </a:rPr>
              <a:t> оперирует только значением атрибута </a:t>
            </a:r>
            <a:r>
              <a:rPr lang="en-US" sz="1800" b="1">
                <a:latin typeface="Consolas"/>
                <a:cs typeface="Arial"/>
              </a:rPr>
              <a:t>"style"</a:t>
            </a:r>
            <a:r>
              <a:rPr lang="en-US" sz="1800" b="1">
                <a:latin typeface="Arial"/>
                <a:cs typeface="Arial"/>
              </a:rPr>
              <a:t>, без учёта CSS-каскада.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Поэтому, используя </a:t>
            </a:r>
            <a:r>
              <a:rPr lang="en-US" sz="1800">
                <a:latin typeface="Consolas"/>
                <a:cs typeface="Arial"/>
              </a:rPr>
              <a:t>elem.style</a:t>
            </a:r>
            <a:r>
              <a:rPr lang="en-US" sz="1800">
                <a:latin typeface="Arial"/>
                <a:cs typeface="Arial"/>
              </a:rPr>
              <a:t>, мы не можем прочитать ничего, что приходит из классов CSS.</a:t>
            </a:r>
            <a:endParaRPr lang="en-US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142478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Вычисленные стили: getComputedStyle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525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Чтобы получить текущие стили элемента, используется </a:t>
            </a:r>
            <a:r>
              <a:rPr lang="en-US" sz="1800" b="1">
                <a:latin typeface="Arial"/>
                <a:cs typeface="Arial"/>
              </a:rPr>
              <a:t>getComputedStyle()</a:t>
            </a:r>
            <a:endParaRPr lang="ru-RU" b="1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984C625-6064-4524-93A0-C87F502E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7371" y="2470479"/>
            <a:ext cx="2390775" cy="3143250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F3C38D-8F87-4274-98E9-F5219DFB0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30" y="2774232"/>
            <a:ext cx="6202855" cy="2080294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90E39BA9-F1BA-44AB-ACF9-D9BE5F52D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820" y="5010205"/>
            <a:ext cx="2037255" cy="63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714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HTML-атрибуты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2330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В HTML у тегов могут быть атрибуты. Когда браузер парсит HTML, чтобы создать DOM-объекты для тегов, он распознаёт </a:t>
            </a:r>
            <a:r>
              <a:rPr lang="en-US" sz="1800" i="1">
                <a:latin typeface="Arial"/>
                <a:cs typeface="Arial"/>
              </a:rPr>
              <a:t>стандартные</a:t>
            </a:r>
            <a:r>
              <a:rPr lang="en-US" sz="1800">
                <a:latin typeface="Arial"/>
                <a:cs typeface="Arial"/>
              </a:rPr>
              <a:t> атрибуты и создаёт DOM-свойства для них.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Таким образом, когда у элемента есть </a:t>
            </a:r>
            <a:r>
              <a:rPr lang="en-US" sz="1800">
                <a:latin typeface="Consolas"/>
                <a:cs typeface="Arial"/>
              </a:rPr>
              <a:t>id</a:t>
            </a:r>
            <a:r>
              <a:rPr lang="en-US" sz="1800">
                <a:latin typeface="Arial"/>
                <a:cs typeface="Arial"/>
              </a:rPr>
              <a:t> или другой </a:t>
            </a:r>
            <a:r>
              <a:rPr lang="en-US" sz="1800" i="1">
                <a:latin typeface="Arial"/>
                <a:cs typeface="Arial"/>
              </a:rPr>
              <a:t>стандартный</a:t>
            </a:r>
            <a:r>
              <a:rPr lang="en-US" sz="1800">
                <a:latin typeface="Arial"/>
                <a:cs typeface="Arial"/>
              </a:rPr>
              <a:t> атрибут, создаётся соответствующее свойство. Но этого не происходит, если атрибут нестандартный.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Есть ли способ получить такой атрибут?</a:t>
            </a:r>
            <a:endParaRPr lang="en-US">
              <a:latin typeface="Arial"/>
            </a:endParaRPr>
          </a:p>
          <a:p>
            <a:pPr>
              <a:buNone/>
            </a:pPr>
            <a:endParaRPr lang="en-US" sz="1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55725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HTML-атрибуты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70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Все атрибуты доступны с помощью следующих методов:</a:t>
            </a:r>
            <a:endParaRPr lang="ru-RU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elem.hasAttribute(name)</a:t>
            </a:r>
            <a:r>
              <a:rPr lang="en-US" sz="1800">
                <a:latin typeface="Arial"/>
                <a:cs typeface="Arial"/>
              </a:rPr>
              <a:t> – проверяет наличие атрибута.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elem.getAttribute(name)</a:t>
            </a:r>
            <a:r>
              <a:rPr lang="en-US" sz="1800">
                <a:latin typeface="Arial"/>
                <a:cs typeface="Arial"/>
              </a:rPr>
              <a:t> – получает значение атрибута.</a:t>
            </a:r>
            <a:endParaRPr lang="ru-RU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elem.setAttribute(name, value)</a:t>
            </a:r>
            <a:r>
              <a:rPr lang="en-US" sz="1800">
                <a:latin typeface="Arial"/>
                <a:cs typeface="Arial"/>
              </a:rPr>
              <a:t> – устанавливает значение атрибута.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elem.removeAttribute(name)</a:t>
            </a:r>
            <a:r>
              <a:rPr lang="en-US" sz="1800">
                <a:latin typeface="Arial"/>
                <a:cs typeface="Arial"/>
              </a:rPr>
              <a:t> – удаляет атрибут.</a:t>
            </a:r>
            <a:endParaRPr lang="en-US"/>
          </a:p>
          <a:p>
            <a:pPr marL="285750" indent="-285750"/>
            <a:endParaRPr lang="en-US" sz="1800" dirty="0">
              <a:latin typeface="Arial"/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Эти методы работают именно с тем, что написано в HTML.</a:t>
            </a:r>
            <a:endParaRPr lang="en-US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Кроме этого, получить все атрибуты элемента можно с помощью свойства </a:t>
            </a:r>
            <a:r>
              <a:rPr lang="en-US" sz="1800">
                <a:latin typeface="Consolas"/>
                <a:cs typeface="Arial"/>
              </a:rPr>
              <a:t>elem.attributes</a:t>
            </a:r>
            <a:r>
              <a:rPr lang="en-US" sz="1800">
                <a:latin typeface="Arial"/>
                <a:cs typeface="Arial"/>
              </a:rPr>
              <a:t>: коллекция объектов, которая принадлежит ко встроенному классу </a:t>
            </a:r>
            <a:r>
              <a:rPr lang="en-US" sz="1800" dirty="0">
                <a:latin typeface="Arial"/>
                <a:cs typeface="Arial"/>
                <a:hlinkClick r:id="rId3"/>
              </a:rPr>
              <a:t>Attr</a:t>
            </a:r>
            <a:r>
              <a:rPr lang="en-US" sz="1800">
                <a:latin typeface="Arial"/>
                <a:cs typeface="Arial"/>
              </a:rPr>
              <a:t> со свойствами </a:t>
            </a:r>
            <a:r>
              <a:rPr lang="en-US" sz="1800">
                <a:latin typeface="Consolas"/>
                <a:cs typeface="Arial"/>
              </a:rPr>
              <a:t>name</a:t>
            </a:r>
            <a:r>
              <a:rPr lang="en-US" sz="1800">
                <a:latin typeface="Arial"/>
                <a:cs typeface="Arial"/>
              </a:rPr>
              <a:t> и </a:t>
            </a:r>
            <a:r>
              <a:rPr lang="en-US" sz="1800">
                <a:latin typeface="Consolas"/>
                <a:cs typeface="Arial"/>
              </a:rPr>
              <a:t>value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7561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HTML-атрибуты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3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  <a:endParaRPr lang="ru-RU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829DD267-F41B-4EB3-95B3-59EFCA32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021" y="2103004"/>
            <a:ext cx="6596993" cy="1784887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2793665A-732A-4325-87A5-D0B022DC4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5354" y="3525236"/>
            <a:ext cx="2955705" cy="1051253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F636D6-28F6-447B-B629-611D7EB97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020" y="3888610"/>
            <a:ext cx="6596992" cy="224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86476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/>
              <a:t>Введение в браузерные события</a:t>
            </a:r>
            <a:endParaRPr lang="ru-RU"/>
          </a:p>
          <a:p>
            <a:pPr>
              <a:buNone/>
            </a:pP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46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i="1">
                <a:latin typeface="Arial"/>
                <a:cs typeface="Arial"/>
              </a:rPr>
              <a:t>Событие</a:t>
            </a:r>
            <a:r>
              <a:rPr lang="en-US" sz="1800">
                <a:latin typeface="Arial"/>
                <a:cs typeface="Arial"/>
              </a:rPr>
              <a:t> – это сигнал от браузера о том, что что-то произошло. Все DOM-узлы подают такие сигналы (хотя события бывают и не только в DOM).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Вот список самых часто используемых DOM-событий:</a:t>
            </a:r>
            <a:endParaRPr lang="en-US"/>
          </a:p>
          <a:p>
            <a:pPr>
              <a:buNone/>
            </a:pPr>
            <a:r>
              <a:rPr lang="en-US" sz="1800" b="1">
                <a:latin typeface="Arial"/>
                <a:cs typeface="Arial"/>
              </a:rPr>
              <a:t>События мыши: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click</a:t>
            </a:r>
            <a:r>
              <a:rPr lang="en-US" sz="1800">
                <a:latin typeface="Arial"/>
                <a:cs typeface="Arial"/>
              </a:rPr>
              <a:t> – происходит, когда кликнули на элемент левой кнопкой мыши (на устройствах с сенсорными экранами оно происходит при касании).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contextmenu</a:t>
            </a:r>
            <a:r>
              <a:rPr lang="en-US" sz="1800">
                <a:latin typeface="Arial"/>
                <a:cs typeface="Arial"/>
              </a:rPr>
              <a:t> – происходит, когда кликнули на элемент правой кнопкой мыши.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mouseover</a:t>
            </a:r>
            <a:r>
              <a:rPr lang="en-US" sz="1800">
                <a:latin typeface="Arial"/>
                <a:cs typeface="Arial"/>
              </a:rPr>
              <a:t> / </a:t>
            </a:r>
            <a:r>
              <a:rPr lang="en-US" sz="1800">
                <a:latin typeface="Consolas"/>
                <a:cs typeface="Arial"/>
              </a:rPr>
              <a:t>mouseout</a:t>
            </a:r>
            <a:r>
              <a:rPr lang="en-US" sz="1800">
                <a:latin typeface="Arial"/>
                <a:cs typeface="Arial"/>
              </a:rPr>
              <a:t> – когда мышь наводится на / покидает элемент.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mousedown</a:t>
            </a:r>
            <a:r>
              <a:rPr lang="en-US" sz="1800">
                <a:latin typeface="Arial"/>
                <a:cs typeface="Arial"/>
              </a:rPr>
              <a:t> / </a:t>
            </a:r>
            <a:r>
              <a:rPr lang="en-US" sz="1800">
                <a:latin typeface="Consolas"/>
                <a:cs typeface="Arial"/>
              </a:rPr>
              <a:t>mouseup</a:t>
            </a:r>
            <a:r>
              <a:rPr lang="en-US" sz="1800">
                <a:latin typeface="Arial"/>
                <a:cs typeface="Arial"/>
              </a:rPr>
              <a:t> – когда нажали / отжали кнопку мыши на элементе.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mousemove</a:t>
            </a:r>
            <a:r>
              <a:rPr lang="en-US" sz="1800">
                <a:latin typeface="Arial"/>
                <a:cs typeface="Arial"/>
              </a:rPr>
              <a:t> – при движении мыши.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67401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Обработчики событий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460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Событию можно назначить </a:t>
            </a:r>
            <a:r>
              <a:rPr lang="en-US" sz="1800" i="1">
                <a:latin typeface="Arial"/>
                <a:cs typeface="Arial"/>
              </a:rPr>
              <a:t>обработчик</a:t>
            </a:r>
            <a:r>
              <a:rPr lang="en-US" sz="1800">
                <a:latin typeface="Arial"/>
                <a:cs typeface="Arial"/>
              </a:rPr>
              <a:t>, то есть функцию, которая сработает, как только событие произошло.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Именно благодаря обработчикам JavaScript-код может реагировать на действия пользователя.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Есть несколько способов назначить событию обработчик.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5355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Использование атрибута в HTML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384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Обработчик может быть назначен прямо в разметке, в атрибуте, который называется </a:t>
            </a:r>
            <a:r>
              <a:rPr lang="en-US" sz="1800">
                <a:latin typeface="Consolas"/>
                <a:cs typeface="Arial"/>
              </a:rPr>
              <a:t>on&lt;событие&gt;</a:t>
            </a:r>
            <a:r>
              <a:rPr lang="en-US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Например, чтобы назначить обработчик события </a:t>
            </a:r>
            <a:r>
              <a:rPr lang="en-US" sz="1800">
                <a:latin typeface="Consolas"/>
                <a:cs typeface="Arial"/>
              </a:rPr>
              <a:t>click</a:t>
            </a:r>
            <a:r>
              <a:rPr lang="en-US" sz="1800">
                <a:latin typeface="Arial"/>
                <a:cs typeface="Arial"/>
              </a:rPr>
              <a:t> на элементе </a:t>
            </a:r>
            <a:r>
              <a:rPr lang="en-US" sz="1800">
                <a:latin typeface="Consolas"/>
                <a:cs typeface="Arial"/>
              </a:rPr>
              <a:t>input</a:t>
            </a:r>
            <a:r>
              <a:rPr lang="en-US" sz="1800">
                <a:latin typeface="Arial"/>
                <a:cs typeface="Arial"/>
              </a:rPr>
              <a:t>, можно использовать атрибут </a:t>
            </a:r>
            <a:r>
              <a:rPr lang="en-US" sz="1800">
                <a:latin typeface="Consolas"/>
                <a:cs typeface="Arial"/>
              </a:rPr>
              <a:t>onclick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918FEE15-626F-4B39-BF8E-16AFAD61F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96" y="2777844"/>
            <a:ext cx="7061200" cy="2046795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3CA2AAE6-5C5C-46ED-B79F-7F135D127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2206" y="3545818"/>
            <a:ext cx="1833726" cy="650984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EB66EA58-5231-45E0-8094-6BCC9286F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6952" y="4894782"/>
            <a:ext cx="5966372" cy="177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615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Использование свойства DOM-объекта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9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Можно назначать обработчик, используя свойство DOM-элемента </a:t>
            </a:r>
            <a:r>
              <a:rPr lang="en-US" sz="1800">
                <a:latin typeface="Consolas"/>
                <a:cs typeface="Arial"/>
              </a:rPr>
              <a:t>on&lt;событие&gt;</a:t>
            </a:r>
            <a:r>
              <a:rPr lang="en-US" sz="1800">
                <a:latin typeface="Arial"/>
                <a:cs typeface="Arial"/>
              </a:rPr>
              <a:t>. </a:t>
            </a:r>
            <a:endParaRPr lang="ru-RU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4630C9A-5C9A-4B5D-B465-A717F78A4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28" y="3773264"/>
            <a:ext cx="5572234" cy="2613469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3B755B41-18EA-4888-8B3A-BA6E12E5B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0728" y="3241730"/>
            <a:ext cx="2369097" cy="1057712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D1A45C2-BBF2-4088-8BCA-F89A8B9354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228" y="2073788"/>
            <a:ext cx="5134302" cy="17031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2029D6E-E9CA-46B2-866A-D43C5C2FD0F3}"/>
              </a:ext>
            </a:extLst>
          </p:cNvPr>
          <p:cNvSpPr txBox="1"/>
          <p:nvPr/>
        </p:nvSpPr>
        <p:spPr>
          <a:xfrm>
            <a:off x="7351986" y="4995917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Arial"/>
                <a:cs typeface="Calibri"/>
              </a:rPr>
              <a:t>Также можно вынести в отдельную функцию</a:t>
            </a:r>
          </a:p>
        </p:txBody>
      </p:sp>
    </p:spTree>
    <p:extLst>
      <p:ext uri="{BB962C8B-B14F-4D97-AF65-F5344CB8AC3E}">
        <p14:creationId xmlns:p14="http://schemas.microsoft.com/office/powerpoint/2010/main" val="1688969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 Выбор имени функции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726562" cy="92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Функция – это действие. Поэтому имя функции обычно является глаголом. Оно должно быть простым, точным и описывать действие функции, чтобы программист, который будет читать код, получил верное представление о том, что делает функция.</a:t>
            </a:r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C2D249-5EE5-42C6-BCEB-DF51AF68A6B0}"/>
              </a:ext>
            </a:extLst>
          </p:cNvPr>
          <p:cNvSpPr txBox="1"/>
          <p:nvPr/>
        </p:nvSpPr>
        <p:spPr>
          <a:xfrm>
            <a:off x="1790262" y="2762469"/>
            <a:ext cx="892678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Например, функции, начинающиеся с "show" обычно что-то показывают.</a:t>
            </a:r>
          </a:p>
          <a:p>
            <a:endParaRPr lang="en-US">
              <a:solidFill>
                <a:srgbClr val="333333"/>
              </a:solidFill>
              <a:latin typeface="BlinkMacSystemFont"/>
            </a:endParaRPr>
          </a:p>
          <a:p>
            <a:r>
              <a:rPr lang="en-US">
                <a:solidFill>
                  <a:srgbClr val="333333"/>
                </a:solidFill>
                <a:latin typeface="BlinkMacSystemFont"/>
              </a:rPr>
              <a:t>Функции, начинающиеся с…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BlinkMacSystemFont"/>
              </a:rPr>
              <a:t>"get…" – возвращают значение,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BlinkMacSystemFont"/>
              </a:rPr>
              <a:t>"calc…" – что-то вычисляют,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BlinkMacSystemFont"/>
              </a:rPr>
              <a:t>"create…" – что-то создают,</a:t>
            </a:r>
          </a:p>
          <a:p>
            <a:pPr>
              <a:buChar char="•"/>
            </a:pPr>
            <a:r>
              <a:rPr lang="en-US">
                <a:solidFill>
                  <a:srgbClr val="333333"/>
                </a:solidFill>
                <a:latin typeface="BlinkMacSystemFont"/>
              </a:rPr>
              <a:t>"check…" – что-то проверяют и возвращают логическое значение, и т.д.</a:t>
            </a:r>
          </a:p>
        </p:txBody>
      </p:sp>
    </p:spTree>
    <p:extLst>
      <p:ext uri="{BB962C8B-B14F-4D97-AF65-F5344CB8AC3E}">
        <p14:creationId xmlns:p14="http://schemas.microsoft.com/office/powerpoint/2010/main" val="20591217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addEventListener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297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Так как у элемента DOM может быть только одно свойство с именем </a:t>
            </a:r>
            <a:r>
              <a:rPr lang="en-US" sz="1800">
                <a:latin typeface="Consolas"/>
                <a:cs typeface="Arial"/>
              </a:rPr>
              <a:t>onclick</a:t>
            </a:r>
            <a:r>
              <a:rPr lang="en-US" sz="1800">
                <a:latin typeface="Arial"/>
                <a:cs typeface="Arial"/>
              </a:rPr>
              <a:t>, то назначить более одного обработчика так </a:t>
            </a:r>
            <a:r>
              <a:rPr lang="en-US" sz="1800" b="1">
                <a:latin typeface="Arial"/>
                <a:cs typeface="Arial"/>
              </a:rPr>
              <a:t>нельзя</a:t>
            </a:r>
            <a:r>
              <a:rPr lang="en-US" sz="1800">
                <a:latin typeface="Arial"/>
                <a:cs typeface="Arial"/>
              </a:rPr>
              <a:t>.</a:t>
            </a:r>
          </a:p>
          <a:p>
            <a:pPr>
              <a:buNone/>
            </a:pPr>
            <a:r>
              <a:rPr lang="en-US" sz="1800">
                <a:cs typeface="Arial"/>
              </a:rPr>
              <a:t>Например, одна часть кода хочет при клике на кнопку делать её подсвеченной, а другая – выдавать сообщение.</a:t>
            </a:r>
            <a:endParaRPr lang="en-US"/>
          </a:p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Мы хотим назначить два обработчика для этого. Но новое DOM-свойство </a:t>
            </a:r>
            <a:r>
              <a:rPr lang="en-US" sz="1800">
                <a:latin typeface="Arial"/>
                <a:cs typeface="Arial"/>
              </a:rPr>
              <a:t>перезапишет предыдущее.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Поэтому разработчики предложили альтернативный способ назначения обработчиков при помощи специальных методов </a:t>
            </a:r>
            <a:r>
              <a:rPr lang="en-US" sz="1800" b="1">
                <a:latin typeface="Arial"/>
                <a:cs typeface="Arial"/>
              </a:rPr>
              <a:t>addEventListener </a:t>
            </a:r>
            <a:r>
              <a:rPr lang="en-US" sz="1800">
                <a:latin typeface="Arial"/>
                <a:cs typeface="Arial"/>
              </a:rPr>
              <a:t>и </a:t>
            </a:r>
            <a:r>
              <a:rPr lang="en-US" sz="1800" b="1">
                <a:latin typeface="Arial"/>
                <a:cs typeface="Arial"/>
              </a:rPr>
              <a:t>removeEventListener</a:t>
            </a:r>
            <a:r>
              <a:rPr lang="en-US" sz="1800">
                <a:latin typeface="Arial"/>
                <a:cs typeface="Arial"/>
              </a:rPr>
              <a:t>. Они свободны от указанного недостатка.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57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addEventListener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20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b="1">
                <a:latin typeface="Consolas"/>
                <a:cs typeface="Arial"/>
              </a:rPr>
              <a:t>event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Имя события, например </a:t>
            </a:r>
            <a:r>
              <a:rPr lang="en-US" sz="1800">
                <a:latin typeface="Consolas"/>
                <a:cs typeface="Arial"/>
              </a:rPr>
              <a:t>"click"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>
              <a:buNone/>
            </a:pPr>
            <a:r>
              <a:rPr lang="en-US" sz="1800" b="1">
                <a:latin typeface="Consolas"/>
                <a:cs typeface="Arial"/>
              </a:rPr>
              <a:t>handler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Ссылка на функцию-обработчик.</a:t>
            </a:r>
            <a:endParaRPr lang="en-US">
              <a:latin typeface="Arial"/>
            </a:endParaRPr>
          </a:p>
          <a:p>
            <a:pPr>
              <a:buNone/>
            </a:pPr>
            <a:r>
              <a:rPr lang="en-US" sz="1800" b="1">
                <a:latin typeface="Consolas"/>
                <a:cs typeface="Arial"/>
              </a:rPr>
              <a:t>options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Дополнительный объект со свойствами once, capture, passive</a:t>
            </a:r>
            <a:endParaRPr lang="en-US">
              <a:cs typeface="Arial" panose="020B0604020202020204" pitchFamily="34" charset="0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DE82BF0-D4D6-4BD6-B81B-0C731529C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572" y="3823406"/>
            <a:ext cx="6448096" cy="22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920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addEventListener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48E19B8-9ECB-442A-953E-7947512B8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3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31EC75-2836-4494-AB2D-222932DC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0" y="2177916"/>
            <a:ext cx="5861268" cy="3386787"/>
          </a:xfrm>
          <a:prstGeom prst="rect">
            <a:avLst/>
          </a:prstGeom>
        </p:spPr>
      </p:pic>
      <p:pic>
        <p:nvPicPr>
          <p:cNvPr id="8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8221D87-7645-4B72-8395-3EED50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460" y="2883721"/>
            <a:ext cx="1920875" cy="1274488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6F1A4586-4862-4F77-835C-B1D250203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1" y="5737881"/>
            <a:ext cx="6512147" cy="43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Также можно выносить в отдельные функции</a:t>
            </a: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51043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http://www.iconsearch.ru/uploads/icons/humano2/128x128/dialog-question.png">
            <a:extLst>
              <a:ext uri="{FF2B5EF4-FFF2-40B4-BE49-F238E27FC236}">
                <a16:creationId xmlns:a16="http://schemas.microsoft.com/office/drawing/2014/main" id="{BE658E0F-2B57-4CE9-B8D8-40637457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656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2">
            <a:extLst>
              <a:ext uri="{FF2B5EF4-FFF2-40B4-BE49-F238E27FC236}">
                <a16:creationId xmlns:a16="http://schemas.microsoft.com/office/drawing/2014/main" id="{24EDE16A-1265-47E8-A679-748FD7320341}"/>
              </a:ext>
            </a:extLst>
          </p:cNvPr>
          <p:cNvSpPr>
            <a:spLocks/>
          </p:cNvSpPr>
          <p:nvPr/>
        </p:nvSpPr>
        <p:spPr bwMode="auto">
          <a:xfrm>
            <a:off x="1905000" y="1071212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ru-RU" altLang="ru-RU" sz="3500"/>
              <a:t>Вопросы</a:t>
            </a:r>
          </a:p>
        </p:txBody>
      </p:sp>
      <p:sp>
        <p:nvSpPr>
          <p:cNvPr id="30725" name="Rectangle 6">
            <a:extLst>
              <a:ext uri="{FF2B5EF4-FFF2-40B4-BE49-F238E27FC236}">
                <a16:creationId xmlns:a16="http://schemas.microsoft.com/office/drawing/2014/main" id="{425CF7FF-01FC-44E6-912E-FC411076C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1773239"/>
            <a:ext cx="251936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ru-RU" altLang="ru-RU" sz="30000" b="1">
                <a:solidFill>
                  <a:srgbClr val="FF0000"/>
                </a:solidFill>
              </a:rPr>
              <a:t>?</a:t>
            </a:r>
            <a:endParaRPr lang="ru-RU" altLang="ru-RU" sz="30000" b="1" i="1">
              <a:solidFill>
                <a:srgbClr val="FF0000"/>
              </a:solidFill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0234FA6C-DD3E-4367-BE0A-4CAEED773770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83</a:t>
            </a:r>
          </a:p>
        </p:txBody>
      </p:sp>
    </p:spTree>
    <p:extLst>
      <p:ext uri="{BB962C8B-B14F-4D97-AF65-F5344CB8AC3E}">
        <p14:creationId xmlns:p14="http://schemas.microsoft.com/office/powerpoint/2010/main" val="240144624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Дополнительная 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61752" y="2331519"/>
            <a:ext cx="8699394" cy="3794645"/>
          </a:xfrm>
        </p:spPr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2"/>
              </a:rPr>
              <a:t>https://www.w3schools.com/js/default.asp</a:t>
            </a:r>
            <a:endParaRPr lang="ru-RU"/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3"/>
              </a:rPr>
              <a:t>https://developer.mozilla.org/ru/docs/Web/JavaScript</a:t>
            </a:r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4"/>
              </a:rPr>
              <a:t>https://learn.javascript.ru/</a:t>
            </a: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0" indent="0">
              <a:buNone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480EDB9-2D5F-48D5-B458-D97F25B52DC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84</a:t>
            </a:r>
            <a:endParaRPr lang="ru-RU" altLang="ru-RU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26850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1000">
              <a:schemeClr val="bg1"/>
            </a:gs>
            <a:gs pos="10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E26A0-0BD0-4F5C-8BB0-20379574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298" y="3067324"/>
            <a:ext cx="7923048" cy="654324"/>
          </a:xfrm>
        </p:spPr>
        <p:txBody>
          <a:bodyPr lIns="91440" tIns="45720" rIns="91440" bIns="45720" anchor="b"/>
          <a:lstStyle/>
          <a:p>
            <a:r>
              <a:rPr lang="ru-RU" b="1"/>
              <a:t>Спасибо за внимание!</a:t>
            </a:r>
            <a:endParaRPr lang="ru-RU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073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 Function Expression</a:t>
            </a:r>
          </a:p>
          <a:p>
            <a:pPr>
              <a:buNone/>
            </a:pP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9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726562" cy="920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Синтаксис, который мы использовали до этого, называется </a:t>
            </a:r>
            <a:r>
              <a:rPr lang="ru-RU" sz="1800" i="1">
                <a:latin typeface="Arial"/>
                <a:cs typeface="Arial"/>
              </a:rPr>
              <a:t>Function Declaration</a:t>
            </a:r>
            <a:r>
              <a:rPr lang="ru-RU" sz="1800">
                <a:latin typeface="Arial"/>
                <a:cs typeface="Arial"/>
              </a:rPr>
              <a:t> (Объявление Функции):</a:t>
            </a:r>
            <a:endParaRPr lang="ru-RU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732585-6CA8-423C-AE7E-0A4349865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124" y="2397104"/>
            <a:ext cx="4818993" cy="330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45870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85</Slides>
  <Notes>81</Notes>
  <HiddenSlides>0</HiddenSlide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85</vt:i4>
      </vt:variant>
    </vt:vector>
  </HeadingPairs>
  <TitlesOfParts>
    <vt:vector size="87" baseType="lpstr">
      <vt:lpstr>Тема Office</vt:lpstr>
      <vt:lpstr>Специальное оформление</vt:lpstr>
      <vt:lpstr>Разработка клиентских частей интернет ресурсов  осень-зима 2021</vt:lpstr>
      <vt:lpstr>JavaScript. Функции.  Объекты. DOM. BOM. CSSOM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Дополнительная литература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625</cp:revision>
  <dcterms:created xsi:type="dcterms:W3CDTF">2021-10-06T03:14:37Z</dcterms:created>
  <dcterms:modified xsi:type="dcterms:W3CDTF">2021-11-09T17:26:50Z</dcterms:modified>
</cp:coreProperties>
</file>